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90" r:id="rId5"/>
    <p:sldId id="417" r:id="rId6"/>
    <p:sldId id="419" r:id="rId7"/>
    <p:sldId id="409" r:id="rId8"/>
    <p:sldId id="378" r:id="rId9"/>
    <p:sldId id="420" r:id="rId10"/>
    <p:sldId id="413" r:id="rId11"/>
    <p:sldId id="414" r:id="rId12"/>
    <p:sldId id="320" r:id="rId13"/>
    <p:sldId id="411" r:id="rId14"/>
    <p:sldId id="398" r:id="rId15"/>
    <p:sldId id="421" r:id="rId16"/>
    <p:sldId id="305" r:id="rId17"/>
  </p:sldIdLst>
  <p:sldSz cx="12192000" cy="6858000"/>
  <p:notesSz cx="12192000" cy="6858000"/>
  <p:custDataLst>
    <p:tags r:id="rId23"/>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49" userDrawn="1">
          <p15:clr>
            <a:srgbClr val="A4A3A4"/>
          </p15:clr>
        </p15:guide>
        <p15:guide id="2" pos="21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61" autoAdjust="0"/>
  </p:normalViewPr>
  <p:slideViewPr>
    <p:cSldViewPr showGuides="1">
      <p:cViewPr varScale="1">
        <p:scale>
          <a:sx n="86" d="100"/>
          <a:sy n="86" d="100"/>
        </p:scale>
        <p:origin x="681" y="80"/>
      </p:cViewPr>
      <p:guideLst>
        <p:guide orient="horz" pos="2949"/>
        <p:guide pos="2147"/>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2.xml"/><Relationship Id="rId22" Type="http://schemas.openxmlformats.org/officeDocument/2006/relationships/customXml" Target="../customXml/item1.xml"/><Relationship Id="rId21" Type="http://schemas.openxmlformats.org/officeDocument/2006/relationships/customXmlProps" Target="../customXml/itemProps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2162E6B-72CE-4813-9DB4-657C36CAFC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D7F9F4F-00E2-4E15-AD1A-1F454D9741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1.xml"/><Relationship Id="rId16" Type="http://schemas.openxmlformats.org/officeDocument/2006/relationships/slideLayout" Target="../slideLayouts/slideLayout5.xml"/><Relationship Id="rId15" Type="http://schemas.openxmlformats.org/officeDocument/2006/relationships/image" Target="../media/image15.png"/><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0.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1.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image" Target="../media/image3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2.xml"/><Relationship Id="rId11" Type="http://schemas.openxmlformats.org/officeDocument/2006/relationships/slideLayout" Target="../slideLayouts/slideLayout5.xml"/><Relationship Id="rId10" Type="http://schemas.openxmlformats.org/officeDocument/2006/relationships/image" Target="../media/image40.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9" Type="http://schemas.openxmlformats.org/officeDocument/2006/relationships/image" Target="../media/image3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3" Type="http://schemas.openxmlformats.org/officeDocument/2006/relationships/notesSlide" Target="../notesSlides/notesSlide13.xml"/><Relationship Id="rId12" Type="http://schemas.openxmlformats.org/officeDocument/2006/relationships/slideLayout" Target="../slideLayouts/slideLayout5.xml"/><Relationship Id="rId11" Type="http://schemas.openxmlformats.org/officeDocument/2006/relationships/image" Target="../media/image42.png"/><Relationship Id="rId10" Type="http://schemas.openxmlformats.org/officeDocument/2006/relationships/image" Target="../media/image41.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4.xml"/><Relationship Id="rId11" Type="http://schemas.openxmlformats.org/officeDocument/2006/relationships/slideLayout" Target="../slideLayouts/slideLayout5.xml"/><Relationship Id="rId10" Type="http://schemas.openxmlformats.org/officeDocument/2006/relationships/image" Target="../media/image44.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3.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4.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3" Type="http://schemas.openxmlformats.org/officeDocument/2006/relationships/notesSlide" Target="../notesSlides/notesSlide5.xml"/><Relationship Id="rId12" Type="http://schemas.openxmlformats.org/officeDocument/2006/relationships/slideLayout" Target="../slideLayouts/slideLayout5.xml"/><Relationship Id="rId11" Type="http://schemas.openxmlformats.org/officeDocument/2006/relationships/image" Target="../media/image20.png"/><Relationship Id="rId10" Type="http://schemas.openxmlformats.org/officeDocument/2006/relationships/image" Target="../media/image19.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notesSlide" Target="../notesSlides/notesSlide6.xml"/><Relationship Id="rId13" Type="http://schemas.openxmlformats.org/officeDocument/2006/relationships/slideLayout" Target="../slideLayouts/slideLayout5.xml"/><Relationship Id="rId12" Type="http://schemas.openxmlformats.org/officeDocument/2006/relationships/image" Target="../media/image24.png"/><Relationship Id="rId11" Type="http://schemas.openxmlformats.org/officeDocument/2006/relationships/image" Target="../media/image23.png"/><Relationship Id="rId10" Type="http://schemas.openxmlformats.org/officeDocument/2006/relationships/image" Target="../media/image2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5" Type="http://schemas.openxmlformats.org/officeDocument/2006/relationships/notesSlide" Target="../notesSlides/notesSlide7.xml"/><Relationship Id="rId14" Type="http://schemas.openxmlformats.org/officeDocument/2006/relationships/slideLayout" Target="../slideLayouts/slideLayout5.xml"/><Relationship Id="rId13" Type="http://schemas.openxmlformats.org/officeDocument/2006/relationships/image" Target="../media/image29.png"/><Relationship Id="rId12" Type="http://schemas.openxmlformats.org/officeDocument/2006/relationships/image" Target="../media/image28.png"/><Relationship Id="rId11" Type="http://schemas.openxmlformats.org/officeDocument/2006/relationships/image" Target="../media/image27.png"/><Relationship Id="rId10" Type="http://schemas.openxmlformats.org/officeDocument/2006/relationships/image" Target="../media/image26.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notesSlide" Target="../notesSlides/notesSlide8.xml"/><Relationship Id="rId13" Type="http://schemas.openxmlformats.org/officeDocument/2006/relationships/slideLayout" Target="../slideLayouts/slideLayout5.xml"/><Relationship Id="rId12" Type="http://schemas.openxmlformats.org/officeDocument/2006/relationships/image" Target="../media/image33.png"/><Relationship Id="rId11" Type="http://schemas.openxmlformats.org/officeDocument/2006/relationships/image" Target="../media/image32.png"/><Relationship Id="rId10" Type="http://schemas.openxmlformats.org/officeDocument/2006/relationships/image" Target="../media/image31.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image" Target="../media/image34.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3" Type="http://schemas.openxmlformats.org/officeDocument/2006/relationships/notesSlide" Target="../notesSlides/notesSlide9.xml"/><Relationship Id="rId12" Type="http://schemas.openxmlformats.org/officeDocument/2006/relationships/slideLayout" Target="../slideLayouts/slideLayout5.xml"/><Relationship Id="rId11" Type="http://schemas.openxmlformats.org/officeDocument/2006/relationships/image" Target="../media/image36.png"/><Relationship Id="rId10" Type="http://schemas.openxmlformats.org/officeDocument/2006/relationships/image" Target="../media/image35.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2" name="object 22"/>
          <p:cNvGrpSpPr/>
          <p:nvPr/>
        </p:nvGrpSpPr>
        <p:grpSpPr>
          <a:xfrm>
            <a:off x="-217" y="966059"/>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7216648" y="5917795"/>
            <a:ext cx="353822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a:t>
            </a:r>
            <a:r>
              <a:rPr lang="en-US" sz="2400" b="1" dirty="0">
                <a:solidFill>
                  <a:srgbClr val="1F4E79"/>
                </a:solidFill>
                <a:latin typeface="Times New Roman" panose="02020603050405020304"/>
                <a:cs typeface="Times New Roman" panose="02020603050405020304"/>
              </a:rPr>
              <a:t>  Cong Sheng</a:t>
            </a:r>
            <a:endParaRPr sz="2400" dirty="0">
              <a:latin typeface="Times New Roman" panose="02020603050405020304"/>
              <a:cs typeface="Times New Roman" panose="02020603050405020304"/>
            </a:endParaRPr>
          </a:p>
        </p:txBody>
      </p:sp>
      <p:sp>
        <p:nvSpPr>
          <p:cNvPr id="38" name="object 38"/>
          <p:cNvSpPr txBox="1"/>
          <p:nvPr/>
        </p:nvSpPr>
        <p:spPr>
          <a:xfrm>
            <a:off x="381752" y="1484677"/>
            <a:ext cx="11209321" cy="442595"/>
          </a:xfrm>
          <a:prstGeom prst="rect">
            <a:avLst/>
          </a:prstGeom>
        </p:spPr>
        <p:txBody>
          <a:bodyPr vert="horz" wrap="square" lIns="0" tIns="12065" rIns="0" bIns="0" rtlCol="0">
            <a:spAutoFit/>
          </a:bodyPr>
          <a:lstStyle/>
          <a:p>
            <a:pPr marL="1289685" marR="5080" indent="-1277620" algn="ctr">
              <a:lnSpc>
                <a:spcPct val="100000"/>
              </a:lnSpc>
              <a:spcBef>
                <a:spcPts val="95"/>
              </a:spcBef>
            </a:pPr>
            <a:r>
              <a:rPr lang="en-US" altLang="zh-CN" sz="2800" b="1" spc="-5" dirty="0">
                <a:solidFill>
                  <a:srgbClr val="1F4E79"/>
                </a:solidFill>
                <a:latin typeface="Times New Roman" panose="02020603050405020304"/>
                <a:cs typeface="Times New Roman" panose="02020603050405020304"/>
              </a:rPr>
              <a:t>LLM-Powered User Simulator for Recommender System</a:t>
            </a:r>
            <a:endParaRPr lang="en-US" altLang="zh-CN" sz="2800" b="1" spc="-5" dirty="0">
              <a:solidFill>
                <a:srgbClr val="1F4E79"/>
              </a:solidFill>
              <a:latin typeface="Times New Roman" panose="02020603050405020304"/>
              <a:cs typeface="Times New Roman" panose="02020603050405020304"/>
            </a:endParaRPr>
          </a:p>
        </p:txBody>
      </p:sp>
      <p:sp>
        <p:nvSpPr>
          <p:cNvPr id="39" name="object 39"/>
          <p:cNvSpPr txBox="1"/>
          <p:nvPr/>
        </p:nvSpPr>
        <p:spPr>
          <a:xfrm>
            <a:off x="9690017" y="5117682"/>
            <a:ext cx="1981835" cy="50419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Noto Sans Mono CJK HK"/>
                <a:cs typeface="Noto Sans Mono CJK HK"/>
              </a:rPr>
              <a:t>——</a:t>
            </a:r>
            <a:r>
              <a:rPr lang="en-US" sz="1600" b="1" spc="150" dirty="0">
                <a:solidFill>
                  <a:srgbClr val="1F4E79"/>
                </a:solidFill>
                <a:latin typeface="Noto Sans Mono CJK HK"/>
                <a:cs typeface="Noto Sans Mono CJK HK"/>
              </a:rPr>
              <a:t>AAAI</a:t>
            </a:r>
            <a:r>
              <a:rPr lang="en-US" altLang="zh-CN" sz="1600" b="1" spc="150" dirty="0">
                <a:solidFill>
                  <a:srgbClr val="1F4E79"/>
                </a:solidFill>
                <a:latin typeface="Noto Sans Mono CJK HK"/>
                <a:cs typeface="Noto Sans Mono CJK HK"/>
              </a:rPr>
              <a:t>_</a:t>
            </a:r>
            <a:r>
              <a:rPr sz="1600" b="1" spc="5" dirty="0">
                <a:solidFill>
                  <a:srgbClr val="1F4E79"/>
                </a:solidFill>
                <a:latin typeface="Noto Sans Mono CJK HK"/>
                <a:sym typeface="+mn-ea"/>
              </a:rPr>
              <a:t>202</a:t>
            </a:r>
            <a:r>
              <a:rPr lang="en-US" sz="1600" b="1" spc="5" dirty="0">
                <a:solidFill>
                  <a:srgbClr val="1F4E79"/>
                </a:solidFill>
                <a:latin typeface="Noto Sans Mono CJK HK"/>
                <a:sym typeface="+mn-ea"/>
              </a:rPr>
              <a:t>5</a:t>
            </a:r>
            <a:br>
              <a:rPr lang="en-US" sz="1600" b="1" spc="5" dirty="0">
                <a:solidFill>
                  <a:srgbClr val="1F4E79"/>
                </a:solidFill>
                <a:latin typeface="Noto Sans Mono CJK HK"/>
                <a:sym typeface="+mn-ea"/>
              </a:rPr>
            </a:br>
            <a:endParaRPr lang="en-US" sz="1600" b="1" spc="5" dirty="0">
              <a:solidFill>
                <a:srgbClr val="1F4E79"/>
              </a:solidFill>
              <a:latin typeface="Noto Sans Mono CJK HK"/>
              <a:sym typeface="+mn-ea"/>
            </a:endParaRPr>
          </a:p>
        </p:txBody>
      </p:sp>
      <p:sp>
        <p:nvSpPr>
          <p:cNvPr id="41" name="文本框 40"/>
          <p:cNvSpPr txBox="1"/>
          <p:nvPr/>
        </p:nvSpPr>
        <p:spPr>
          <a:xfrm>
            <a:off x="2023745" y="5056505"/>
            <a:ext cx="8144510" cy="655320"/>
          </a:xfrm>
          <a:prstGeom prst="rect">
            <a:avLst/>
          </a:prstGeom>
          <a:noFill/>
        </p:spPr>
        <p:txBody>
          <a:bodyPr wrap="square">
            <a:noAutofit/>
          </a:bodyPr>
          <a:lstStyle/>
          <a:p>
            <a:r>
              <a:rPr lang="en-US" altLang="zh-CN" dirty="0" err="1"/>
              <a:t>Code:</a:t>
            </a:r>
            <a:r>
              <a:rPr lang="en-US" altLang="zh-CN" dirty="0"/>
              <a:t>https://github.com/Applied-Machine-Learning-Lab/LLM_User_Simulator</a:t>
            </a:r>
            <a:endParaRPr lang="en-US" altLang="zh-CN" dirty="0"/>
          </a:p>
        </p:txBody>
      </p:sp>
      <p:pic>
        <p:nvPicPr>
          <p:cNvPr id="26" name="图片 25"/>
          <p:cNvPicPr>
            <a:picLocks noChangeAspect="1"/>
          </p:cNvPicPr>
          <p:nvPr/>
        </p:nvPicPr>
        <p:blipFill>
          <a:blip r:embed="rId15"/>
          <a:stretch>
            <a:fillRect/>
          </a:stretch>
        </p:blipFill>
        <p:spPr>
          <a:xfrm>
            <a:off x="473075" y="2139950"/>
            <a:ext cx="11245850" cy="2578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2667000" y="1524000"/>
            <a:ext cx="6969125" cy="51085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207645" y="1758950"/>
            <a:ext cx="11923395" cy="33401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87108" y="969264"/>
            <a:ext cx="3017782" cy="963251"/>
          </a:xfrm>
          <a:prstGeom prst="rect">
            <a:avLst/>
          </a:prstGeom>
        </p:spPr>
      </p:pic>
      <p:pic>
        <p:nvPicPr>
          <p:cNvPr id="23" name="图片 22"/>
          <p:cNvPicPr>
            <a:picLocks noChangeAspect="1"/>
          </p:cNvPicPr>
          <p:nvPr/>
        </p:nvPicPr>
        <p:blipFill>
          <a:blip r:embed="rId10"/>
          <a:stretch>
            <a:fillRect/>
          </a:stretch>
        </p:blipFill>
        <p:spPr>
          <a:xfrm>
            <a:off x="1828800" y="2343150"/>
            <a:ext cx="8627110" cy="32912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87108" y="969264"/>
            <a:ext cx="3017782" cy="963251"/>
          </a:xfrm>
          <a:prstGeom prst="rect">
            <a:avLst/>
          </a:prstGeom>
        </p:spPr>
      </p:pic>
      <p:pic>
        <p:nvPicPr>
          <p:cNvPr id="22" name="图片 21"/>
          <p:cNvPicPr>
            <a:picLocks noChangeAspect="1"/>
          </p:cNvPicPr>
          <p:nvPr/>
        </p:nvPicPr>
        <p:blipFill>
          <a:blip r:embed="rId10"/>
          <a:stretch>
            <a:fillRect/>
          </a:stretch>
        </p:blipFill>
        <p:spPr>
          <a:xfrm>
            <a:off x="685800" y="1965960"/>
            <a:ext cx="5962650" cy="3988435"/>
          </a:xfrm>
          <a:prstGeom prst="rect">
            <a:avLst/>
          </a:prstGeom>
        </p:spPr>
      </p:pic>
      <p:pic>
        <p:nvPicPr>
          <p:cNvPr id="24" name="图片 23"/>
          <p:cNvPicPr>
            <a:picLocks noChangeAspect="1"/>
          </p:cNvPicPr>
          <p:nvPr/>
        </p:nvPicPr>
        <p:blipFill>
          <a:blip r:embed="rId11"/>
          <a:stretch>
            <a:fillRect/>
          </a:stretch>
        </p:blipFill>
        <p:spPr>
          <a:xfrm>
            <a:off x="6495415" y="1905000"/>
            <a:ext cx="5260975" cy="179133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3" name="object 13"/>
          <p:cNvGrpSpPr/>
          <p:nvPr/>
        </p:nvGrpSpPr>
        <p:grpSpPr>
          <a:xfrm>
            <a:off x="3308603" y="2438400"/>
            <a:ext cx="4972050" cy="2268855"/>
            <a:chOff x="3308603" y="2438400"/>
            <a:chExt cx="4972050" cy="2268855"/>
          </a:xfrm>
        </p:grpSpPr>
        <p:sp>
          <p:nvSpPr>
            <p:cNvPr id="25" name="object 14"/>
            <p:cNvSpPr/>
            <p:nvPr/>
          </p:nvSpPr>
          <p:spPr>
            <a:xfrm>
              <a:off x="4097671" y="3788656"/>
              <a:ext cx="3473127" cy="346892"/>
            </a:xfrm>
            <a:prstGeom prst="rect">
              <a:avLst/>
            </a:prstGeom>
            <a:blipFill>
              <a:blip r:embed="rId9" cstate="print"/>
              <a:stretch>
                <a:fillRect/>
              </a:stretch>
            </a:blipFill>
          </p:spPr>
          <p:txBody>
            <a:bodyPr wrap="square" lIns="0" tIns="0" rIns="0" bIns="0" rtlCol="0"/>
            <a:lstStyle/>
            <a:p/>
          </p:txBody>
        </p:sp>
        <p:sp>
          <p:nvSpPr>
            <p:cNvPr id="26" name="object 15"/>
            <p:cNvSpPr/>
            <p:nvPr/>
          </p:nvSpPr>
          <p:spPr>
            <a:xfrm>
              <a:off x="3308603" y="2438400"/>
              <a:ext cx="4972050" cy="2268474"/>
            </a:xfrm>
            <a:prstGeom prst="rect">
              <a:avLst/>
            </a:prstGeom>
            <a:blipFill>
              <a:blip r:embed="rId10" cstate="print"/>
              <a:stretch>
                <a:fillRect/>
              </a:stretch>
            </a:blipFill>
          </p:spPr>
          <p:txBody>
            <a:bodyPr wrap="square" lIns="0" tIns="0" rIns="0" bIns="0" rtlCol="0"/>
            <a:lstStyle/>
            <a:p/>
          </p:txBody>
        </p:sp>
      </p:grpSp>
      <p:sp>
        <p:nvSpPr>
          <p:cNvPr id="27"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dirty="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16510" y="-29845"/>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627380"/>
          </a:xfrm>
          <a:prstGeom prst="rect">
            <a:avLst/>
          </a:prstGeom>
        </p:spPr>
        <p:txBody>
          <a:bodyPr vert="horz" wrap="square" lIns="0" tIns="12065" rIns="0" bIns="0" rtlCol="0">
            <a:spAutoFit/>
          </a:bodyPr>
          <a:lstStyle/>
          <a:p>
            <a:pPr marL="61595" algn="ctr">
              <a:lnSpc>
                <a:spcPct val="100000"/>
              </a:lnSpc>
              <a:spcBef>
                <a:spcPts val="95"/>
              </a:spcBef>
            </a:pPr>
            <a:r>
              <a:rPr lang="en-US" sz="4000" b="1" spc="-5" dirty="0">
                <a:solidFill>
                  <a:srgbClr val="001F5F"/>
                </a:solidFill>
                <a:latin typeface="Times New Roman" panose="02020603050405020304"/>
                <a:cs typeface="Times New Roman" panose="02020603050405020304"/>
              </a:rPr>
              <a:t> Motivation</a:t>
            </a:r>
            <a:endParaRPr lang="en-US" sz="4000" b="1" spc="-5" dirty="0">
              <a:solidFill>
                <a:srgbClr val="001F5F"/>
              </a:solidFill>
              <a:latin typeface="Times New Roman" panose="02020603050405020304"/>
              <a:cs typeface="Times New Roman" panose="02020603050405020304"/>
            </a:endParaRPr>
          </a:p>
        </p:txBody>
      </p:sp>
      <p:sp>
        <p:nvSpPr>
          <p:cNvPr id="28" name="文本框 27"/>
          <p:cNvSpPr txBox="1"/>
          <p:nvPr/>
        </p:nvSpPr>
        <p:spPr>
          <a:xfrm>
            <a:off x="1147445" y="3276600"/>
            <a:ext cx="10177780" cy="2046605"/>
          </a:xfrm>
          <a:prstGeom prst="rect">
            <a:avLst/>
          </a:prstGeom>
          <a:noFill/>
        </p:spPr>
        <p:txBody>
          <a:bodyPr wrap="square">
            <a:noAutofit/>
          </a:bodyPr>
          <a:lstStyle/>
          <a:p>
            <a:r>
              <a:rPr lang="en-US" altLang="zh-CN" dirty="0"/>
              <a:t>1) </a:t>
            </a:r>
            <a:r>
              <a:rPr lang="en-US" altLang="zh-CN" dirty="0">
                <a:solidFill>
                  <a:schemeClr val="tx1"/>
                </a:solidFill>
              </a:rPr>
              <a:t>Current simulators </a:t>
            </a:r>
            <a:r>
              <a:rPr lang="en-US" altLang="zh-CN" dirty="0">
                <a:solidFill>
                  <a:srgbClr val="FF0000"/>
                </a:solidFill>
              </a:rPr>
              <a:t>lack explicit user preference modeling</a:t>
            </a:r>
            <a:r>
              <a:rPr lang="en-US" altLang="zh-CN" dirty="0">
                <a:solidFill>
                  <a:schemeClr val="tx1"/>
                </a:solidFill>
              </a:rPr>
              <a:t>, leading to opaque and unpredictable behavior.</a:t>
            </a:r>
            <a:endParaRPr lang="en-US" altLang="zh-CN" dirty="0">
              <a:solidFill>
                <a:schemeClr val="tx1"/>
              </a:solidFill>
            </a:endParaRPr>
          </a:p>
          <a:p>
            <a:endParaRPr lang="en-US" altLang="zh-CN" dirty="0">
              <a:solidFill>
                <a:schemeClr val="tx1"/>
              </a:solidFill>
            </a:endParaRPr>
          </a:p>
          <a:p>
            <a:r>
              <a:rPr lang="en-US" altLang="zh-CN" dirty="0">
                <a:sym typeface="+mn-ea"/>
              </a:rPr>
              <a:t>2)</a:t>
            </a:r>
            <a:r>
              <a:rPr lang="en-US" altLang="zh-CN" dirty="0">
                <a:solidFill>
                  <a:schemeClr val="tx1"/>
                </a:solidFill>
              </a:rPr>
              <a:t>There is </a:t>
            </a:r>
            <a:r>
              <a:rPr lang="en-US" altLang="zh-CN" dirty="0">
                <a:solidFill>
                  <a:srgbClr val="FF0000"/>
                </a:solidFill>
              </a:rPr>
              <a:t>no effective evaluation framework to measure</a:t>
            </a:r>
            <a:r>
              <a:rPr lang="en-US" altLang="zh-CN" dirty="0">
                <a:solidFill>
                  <a:schemeClr val="tx1"/>
                </a:solidFill>
              </a:rPr>
              <a:t> the fidelity of simulated interactions against real user behavior.</a:t>
            </a:r>
            <a:endParaRPr lang="en-US" altLang="zh-CN" dirty="0">
              <a:solidFill>
                <a:schemeClr val="tx1"/>
              </a:solidFill>
            </a:endParaRPr>
          </a:p>
          <a:p>
            <a:endParaRPr lang="en-US" altLang="zh-CN" dirty="0">
              <a:solidFill>
                <a:schemeClr val="tx1"/>
              </a:solidFill>
            </a:endParaRPr>
          </a:p>
          <a:p>
            <a:r>
              <a:rPr lang="en-US" altLang="zh-CN" dirty="0">
                <a:solidFill>
                  <a:schemeClr val="tx1"/>
                </a:solidFill>
              </a:rPr>
              <a:t>3)While </a:t>
            </a:r>
            <a:r>
              <a:rPr lang="en-US" altLang="zh-CN" dirty="0">
                <a:solidFill>
                  <a:srgbClr val="FF0000"/>
                </a:solidFill>
              </a:rPr>
              <a:t>LLMs</a:t>
            </a:r>
            <a:r>
              <a:rPr lang="en-US" altLang="zh-CN" dirty="0">
                <a:solidFill>
                  <a:schemeClr val="tx1"/>
                </a:solidFill>
              </a:rPr>
              <a:t> offer strong semantic understanding, their direct use </a:t>
            </a:r>
            <a:r>
              <a:rPr lang="en-US" altLang="zh-CN" dirty="0">
                <a:solidFill>
                  <a:srgbClr val="FF0000"/>
                </a:solidFill>
              </a:rPr>
              <a:t>introduces high computational costs and hallucination risks</a:t>
            </a:r>
            <a:r>
              <a:rPr lang="en-US" altLang="zh-CN" dirty="0">
                <a:solidFill>
                  <a:schemeClr val="tx1"/>
                </a:solidFill>
              </a:rPr>
              <a:t>.</a:t>
            </a:r>
            <a:endParaRPr lang="en-US" altLang="zh-CN" dirty="0">
              <a:solidFill>
                <a:schemeClr val="tx1"/>
              </a:solidFill>
            </a:endParaRPr>
          </a:p>
        </p:txBody>
      </p:sp>
      <p:sp>
        <p:nvSpPr>
          <p:cNvPr id="24" name="文本框 23"/>
          <p:cNvSpPr txBox="1"/>
          <p:nvPr/>
        </p:nvSpPr>
        <p:spPr>
          <a:xfrm>
            <a:off x="883920" y="1708785"/>
            <a:ext cx="10380980" cy="935355"/>
          </a:xfrm>
          <a:prstGeom prst="rect">
            <a:avLst/>
          </a:prstGeom>
          <a:noFill/>
        </p:spPr>
        <p:txBody>
          <a:bodyPr wrap="square">
            <a:noAutofit/>
          </a:bodyPr>
          <a:p>
            <a:r>
              <a:rPr lang="en-US" altLang="zh-CN" b="1" dirty="0">
                <a:solidFill>
                  <a:schemeClr val="tx1"/>
                </a:solidFill>
              </a:rPr>
              <a:t>Research background</a:t>
            </a:r>
            <a:r>
              <a:rPr lang="en-US" altLang="zh-CN" dirty="0">
                <a:solidFill>
                  <a:schemeClr val="tx1"/>
                </a:solidFill>
              </a:rPr>
              <a:t>: Reinforcement Learning (RL)-based recommender systems are crucial for capturing user preferences and long-term engagement. However, they require abundant interactive data, which is costly to collect and raises privacy concerns.</a:t>
            </a:r>
            <a:endParaRPr lang="en-US" altLang="zh-CN" dirty="0">
              <a:solidFill>
                <a:schemeClr val="tx1"/>
              </a:solidFill>
            </a:endParaRPr>
          </a:p>
        </p:txBody>
      </p:sp>
      <p:sp>
        <p:nvSpPr>
          <p:cNvPr id="27" name="文本框 26"/>
          <p:cNvSpPr txBox="1"/>
          <p:nvPr/>
        </p:nvSpPr>
        <p:spPr>
          <a:xfrm>
            <a:off x="914400" y="2801620"/>
            <a:ext cx="4064000" cy="368300"/>
          </a:xfrm>
          <a:prstGeom prst="rect">
            <a:avLst/>
          </a:prstGeom>
          <a:noFill/>
        </p:spPr>
        <p:txBody>
          <a:bodyPr wrap="square" rtlCol="0">
            <a:spAutoFit/>
          </a:bodyPr>
          <a:p>
            <a:r>
              <a:rPr lang="en-US" altLang="zh-CN" b="1" dirty="0">
                <a:sym typeface="+mn-ea"/>
              </a:rPr>
              <a:t>Current simulators’</a:t>
            </a:r>
            <a:r>
              <a:rPr lang="en-US" altLang="zh-CN" dirty="0">
                <a:sym typeface="+mn-ea"/>
              </a:rPr>
              <a:t> </a:t>
            </a:r>
            <a:r>
              <a:rPr lang="en-US" altLang="zh-CN" b="1" dirty="0"/>
              <a:t>key challenges:</a:t>
            </a:r>
            <a:endParaRPr lang="en-US" altLang="zh-CN" b="1" dirty="0"/>
          </a:p>
        </p:txBody>
      </p:sp>
      <p:sp>
        <p:nvSpPr>
          <p:cNvPr id="23" name="文本框 22"/>
          <p:cNvSpPr txBox="1"/>
          <p:nvPr/>
        </p:nvSpPr>
        <p:spPr>
          <a:xfrm>
            <a:off x="882650" y="5486400"/>
            <a:ext cx="10283825" cy="842645"/>
          </a:xfrm>
          <a:prstGeom prst="rect">
            <a:avLst/>
          </a:prstGeom>
          <a:noFill/>
        </p:spPr>
        <p:txBody>
          <a:bodyPr wrap="square" rtlCol="0">
            <a:noAutofit/>
          </a:bodyPr>
          <a:p>
            <a:r>
              <a:rPr lang="en-US" altLang="zh-CN" b="1"/>
              <a:t>Goal: </a:t>
            </a:r>
            <a:r>
              <a:rPr lang="en-US" altLang="zh-CN"/>
              <a:t>To develop an interpretable, efficient, and reliable user simulator that combines LLM-powered logical reasoning with statistical stability for transparent and faithful user behavior simulation.</a:t>
            </a:r>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2811145" y="1049655"/>
            <a:ext cx="7042150" cy="627380"/>
          </a:xfrm>
          <a:prstGeom prst="rect">
            <a:avLst/>
          </a:prstGeom>
        </p:spPr>
        <p:txBody>
          <a:bodyPr vert="horz" wrap="square" lIns="0" tIns="12065" rIns="0" bIns="0" rtlCol="0">
            <a:spAutoFit/>
          </a:bodyPr>
          <a:lstStyle/>
          <a:p>
            <a:pPr marL="61595" algn="ctr">
              <a:lnSpc>
                <a:spcPct val="100000"/>
              </a:lnSpc>
              <a:spcBef>
                <a:spcPts val="95"/>
              </a:spcBef>
            </a:pPr>
            <a:r>
              <a:rPr lang="en-US" altLang="zh-CN" sz="2800" b="1" spc="-5" dirty="0">
                <a:solidFill>
                  <a:srgbClr val="001F5F"/>
                </a:solidFill>
                <a:latin typeface="Times New Roman" panose="02020603050405020304"/>
                <a:cs typeface="Times New Roman" panose="02020603050405020304"/>
              </a:rPr>
              <a:t>MDP Formulation in recommender system</a:t>
            </a:r>
            <a:r>
              <a:rPr lang="en-US" sz="4000" b="1" spc="-5" dirty="0">
                <a:solidFill>
                  <a:srgbClr val="001F5F"/>
                </a:solidFill>
                <a:latin typeface="Times New Roman" panose="02020603050405020304"/>
                <a:cs typeface="Times New Roman" panose="02020603050405020304"/>
              </a:rPr>
              <a:t> </a:t>
            </a:r>
            <a:endParaRPr lang="en-US" sz="3600" b="1" spc="-5" dirty="0">
              <a:solidFill>
                <a:srgbClr val="001F5F"/>
              </a:solidFill>
              <a:latin typeface="Times New Roman" panose="02020603050405020304"/>
              <a:cs typeface="Times New Roman" panose="02020603050405020304"/>
            </a:endParaRPr>
          </a:p>
        </p:txBody>
      </p:sp>
      <p:sp>
        <p:nvSpPr>
          <p:cNvPr id="33" name="文本框 32"/>
          <p:cNvSpPr txBox="1"/>
          <p:nvPr/>
        </p:nvSpPr>
        <p:spPr>
          <a:xfrm>
            <a:off x="4724400" y="1705610"/>
            <a:ext cx="7009765" cy="4834255"/>
          </a:xfrm>
          <a:prstGeom prst="rect">
            <a:avLst/>
          </a:prstGeom>
          <a:noFill/>
        </p:spPr>
        <p:txBody>
          <a:bodyPr wrap="square" rtlCol="0">
            <a:noAutofit/>
          </a:bodyPr>
          <a:p>
            <a:pPr algn="l">
              <a:lnSpc>
                <a:spcPct val="150000"/>
              </a:lnSpc>
              <a:buClrTx/>
              <a:buSzTx/>
              <a:buFontTx/>
            </a:pPr>
            <a:r>
              <a:rPr lang="en-US" altLang="zh-CN" b="1"/>
              <a:t>Agent</a:t>
            </a:r>
            <a:r>
              <a:rPr lang="en-US" altLang="zh-CN"/>
              <a:t>: The recommender system.</a:t>
            </a:r>
            <a:endParaRPr lang="en-US" altLang="zh-CN"/>
          </a:p>
          <a:p>
            <a:pPr algn="l">
              <a:lnSpc>
                <a:spcPct val="150000"/>
              </a:lnSpc>
              <a:buClrTx/>
              <a:buSzTx/>
              <a:buFontTx/>
            </a:pPr>
            <a:r>
              <a:rPr lang="en-US" altLang="zh-CN" b="1"/>
              <a:t>Environment</a:t>
            </a:r>
            <a:r>
              <a:rPr lang="en-US" altLang="zh-CN"/>
              <a:t>: user interaction and preference.</a:t>
            </a:r>
            <a:endParaRPr lang="en-US" altLang="zh-CN"/>
          </a:p>
          <a:p>
            <a:pPr algn="l">
              <a:lnSpc>
                <a:spcPct val="150000"/>
              </a:lnSpc>
              <a:buClrTx/>
              <a:buSzTx/>
              <a:buFontTx/>
            </a:pPr>
            <a:r>
              <a:rPr lang="en-US" altLang="zh-CN" b="1"/>
              <a:t>State </a:t>
            </a:r>
            <a:r>
              <a:rPr lang="en-US" altLang="zh-CN"/>
              <a:t>: the set of all possible states of the environment.</a:t>
            </a:r>
            <a:endParaRPr lang="en-US" altLang="zh-CN"/>
          </a:p>
          <a:p>
            <a:pPr algn="l">
              <a:lnSpc>
                <a:spcPct val="150000"/>
              </a:lnSpc>
              <a:buClrTx/>
              <a:buSzTx/>
              <a:buFontTx/>
            </a:pPr>
            <a:r>
              <a:rPr lang="en-US" altLang="zh-CN" b="1"/>
              <a:t>Action </a:t>
            </a:r>
            <a:r>
              <a:rPr lang="en-US" altLang="zh-CN"/>
              <a:t>: the set of all possible actions the system can take, where an action represents one recommended item i</a:t>
            </a:r>
            <a:r>
              <a:rPr lang="en-US" altLang="zh-CN" sz="1400"/>
              <a:t>c</a:t>
            </a:r>
            <a:r>
              <a:rPr lang="en-US" altLang="zh-CN" sz="1400">
                <a:sym typeface="+mn-ea"/>
              </a:rPr>
              <a:t>.</a:t>
            </a:r>
            <a:endParaRPr lang="en-US" altLang="zh-CN" sz="1400"/>
          </a:p>
          <a:p>
            <a:pPr algn="l">
              <a:lnSpc>
                <a:spcPct val="150000"/>
              </a:lnSpc>
              <a:buClrTx/>
              <a:buSzTx/>
              <a:buFontTx/>
            </a:pPr>
            <a:r>
              <a:rPr lang="en-US" altLang="zh-CN" b="1"/>
              <a:t>Reward</a:t>
            </a:r>
            <a:r>
              <a:rPr lang="en-US" altLang="zh-CN"/>
              <a:t>:</a:t>
            </a:r>
            <a:r>
              <a:rPr lang="en-US" altLang="zh-CN" b="1"/>
              <a:t> assigns a numerical reward to each transition from state s to s′ by action ic.</a:t>
            </a:r>
            <a:endParaRPr lang="en-US" altLang="zh-CN"/>
          </a:p>
          <a:p>
            <a:pPr algn="l">
              <a:lnSpc>
                <a:spcPct val="150000"/>
              </a:lnSpc>
              <a:buClrTx/>
              <a:buSzTx/>
              <a:buFontTx/>
            </a:pPr>
            <a:r>
              <a:rPr lang="en-US" altLang="zh-CN" b="1"/>
              <a:t>Goal</a:t>
            </a:r>
            <a:r>
              <a:rPr lang="en-US" altLang="zh-CN"/>
              <a:t>: Maximize long-term interactions with users. </a:t>
            </a:r>
            <a:endParaRPr lang="en-US" altLang="zh-CN"/>
          </a:p>
          <a:p>
            <a:pPr algn="l">
              <a:lnSpc>
                <a:spcPct val="150000"/>
              </a:lnSpc>
              <a:buClrTx/>
              <a:buSzTx/>
              <a:buFontTx/>
            </a:pPr>
            <a:r>
              <a:rPr lang="en-US" altLang="zh-CN" b="1"/>
              <a:t>Policy</a:t>
            </a:r>
            <a:r>
              <a:rPr lang="en-US" altLang="zh-CN"/>
              <a:t>: The method of choosing actions to achieve goals.</a:t>
            </a:r>
            <a:endParaRPr lang="en-US" altLang="zh-CN"/>
          </a:p>
          <a:p>
            <a:pPr algn="l">
              <a:lnSpc>
                <a:spcPct val="150000"/>
              </a:lnSpc>
              <a:buClrTx/>
              <a:buSzTx/>
              <a:buFontTx/>
            </a:pPr>
            <a:endParaRPr lang="en-US" altLang="zh-CN"/>
          </a:p>
        </p:txBody>
      </p:sp>
      <p:pic>
        <p:nvPicPr>
          <p:cNvPr id="22" name="图片 21"/>
          <p:cNvPicPr/>
          <p:nvPr/>
        </p:nvPicPr>
        <p:blipFill>
          <a:blip r:embed="rId9"/>
          <a:stretch>
            <a:fillRect/>
          </a:stretch>
        </p:blipFill>
        <p:spPr>
          <a:xfrm>
            <a:off x="152400" y="2514600"/>
            <a:ext cx="4572000" cy="30118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28" name="图片 27"/>
          <p:cNvPicPr>
            <a:picLocks noChangeAspect="1"/>
          </p:cNvPicPr>
          <p:nvPr/>
        </p:nvPicPr>
        <p:blipFill>
          <a:blip r:embed="rId9"/>
          <a:stretch>
            <a:fillRect/>
          </a:stretch>
        </p:blipFill>
        <p:spPr>
          <a:xfrm>
            <a:off x="609600" y="1654810"/>
            <a:ext cx="11048365" cy="4797425"/>
          </a:xfrm>
          <a:prstGeom prst="rect">
            <a:avLst/>
          </a:prstGeom>
        </p:spPr>
      </p:pic>
      <p:sp>
        <p:nvSpPr>
          <p:cNvPr id="22" name="object 16"/>
          <p:cNvSpPr txBox="1"/>
          <p:nvPr/>
        </p:nvSpPr>
        <p:spPr>
          <a:xfrm>
            <a:off x="4495800" y="1142728"/>
            <a:ext cx="2514600" cy="566420"/>
          </a:xfrm>
          <a:prstGeom prst="rect">
            <a:avLst/>
          </a:prstGeom>
        </p:spPr>
        <p:txBody>
          <a:bodyPr vert="horz" wrap="square" lIns="0" tIns="12700" rIns="0" bIns="0" rtlCol="0">
            <a:spAutoFit/>
          </a:bodyPr>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Overview</a:t>
            </a:r>
            <a:endParaRPr sz="3600" dirty="0">
              <a:latin typeface="Times New Roman" panose="02020603050405020304"/>
              <a:cs typeface="Times New Roman" panose="02020603050405020304"/>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4" name="object 16"/>
          <p:cNvSpPr txBox="1"/>
          <p:nvPr/>
        </p:nvSpPr>
        <p:spPr>
          <a:xfrm>
            <a:off x="48387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7" name="图片 26"/>
          <p:cNvPicPr>
            <a:picLocks noChangeAspect="1"/>
          </p:cNvPicPr>
          <p:nvPr/>
        </p:nvPicPr>
        <p:blipFill>
          <a:blip r:embed="rId9"/>
          <a:stretch>
            <a:fillRect/>
          </a:stretch>
        </p:blipFill>
        <p:spPr>
          <a:xfrm>
            <a:off x="990600" y="1676400"/>
            <a:ext cx="4721860" cy="4150995"/>
          </a:xfrm>
          <a:prstGeom prst="rect">
            <a:avLst/>
          </a:prstGeom>
        </p:spPr>
      </p:pic>
      <p:pic>
        <p:nvPicPr>
          <p:cNvPr id="30" name="图片 29"/>
          <p:cNvPicPr>
            <a:picLocks noChangeAspect="1"/>
          </p:cNvPicPr>
          <p:nvPr/>
        </p:nvPicPr>
        <p:blipFill>
          <a:blip r:embed="rId10"/>
          <a:stretch>
            <a:fillRect/>
          </a:stretch>
        </p:blipFill>
        <p:spPr>
          <a:xfrm>
            <a:off x="6172200" y="1678305"/>
            <a:ext cx="4425950" cy="3296285"/>
          </a:xfrm>
          <a:prstGeom prst="rect">
            <a:avLst/>
          </a:prstGeom>
        </p:spPr>
      </p:pic>
      <p:pic>
        <p:nvPicPr>
          <p:cNvPr id="32" name="图片 31"/>
          <p:cNvPicPr>
            <a:picLocks noChangeAspect="1"/>
          </p:cNvPicPr>
          <p:nvPr/>
        </p:nvPicPr>
        <p:blipFill>
          <a:blip r:embed="rId11"/>
          <a:stretch>
            <a:fillRect/>
          </a:stretch>
        </p:blipFill>
        <p:spPr>
          <a:xfrm>
            <a:off x="6096000" y="5334000"/>
            <a:ext cx="5185410" cy="34417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6482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sp>
        <p:nvSpPr>
          <p:cNvPr id="31" name="左大括号 30"/>
          <p:cNvSpPr/>
          <p:nvPr/>
        </p:nvSpPr>
        <p:spPr>
          <a:xfrm>
            <a:off x="4953000" y="2286000"/>
            <a:ext cx="209550" cy="2815590"/>
          </a:xfrm>
          <a:prstGeom prst="leftBrace">
            <a:avLst>
              <a:gd name="adj1" fmla="val 0"/>
              <a:gd name="adj2" fmla="val 50000"/>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pic>
        <p:nvPicPr>
          <p:cNvPr id="23" name="图片 22"/>
          <p:cNvPicPr>
            <a:picLocks noChangeAspect="1"/>
          </p:cNvPicPr>
          <p:nvPr/>
        </p:nvPicPr>
        <p:blipFill>
          <a:blip r:embed="rId9"/>
          <a:srcRect l="6767" r="10575" b="5956"/>
          <a:stretch>
            <a:fillRect/>
          </a:stretch>
        </p:blipFill>
        <p:spPr>
          <a:xfrm>
            <a:off x="1295400" y="2438400"/>
            <a:ext cx="2590800" cy="1524000"/>
          </a:xfrm>
          <a:prstGeom prst="rect">
            <a:avLst/>
          </a:prstGeom>
        </p:spPr>
      </p:pic>
      <p:pic>
        <p:nvPicPr>
          <p:cNvPr id="28" name="图片 27"/>
          <p:cNvPicPr>
            <a:picLocks noChangeAspect="1"/>
          </p:cNvPicPr>
          <p:nvPr/>
        </p:nvPicPr>
        <p:blipFill>
          <a:blip r:embed="rId10"/>
          <a:stretch>
            <a:fillRect/>
          </a:stretch>
        </p:blipFill>
        <p:spPr>
          <a:xfrm>
            <a:off x="680720" y="4191000"/>
            <a:ext cx="4149090" cy="438150"/>
          </a:xfrm>
          <a:prstGeom prst="rect">
            <a:avLst/>
          </a:prstGeom>
        </p:spPr>
      </p:pic>
      <p:pic>
        <p:nvPicPr>
          <p:cNvPr id="30" name="图片 29"/>
          <p:cNvPicPr>
            <a:picLocks noChangeAspect="1"/>
          </p:cNvPicPr>
          <p:nvPr/>
        </p:nvPicPr>
        <p:blipFill>
          <a:blip r:embed="rId11"/>
          <a:stretch>
            <a:fillRect/>
          </a:stretch>
        </p:blipFill>
        <p:spPr>
          <a:xfrm>
            <a:off x="5323205" y="2286000"/>
            <a:ext cx="4935220" cy="1445260"/>
          </a:xfrm>
          <a:prstGeom prst="rect">
            <a:avLst/>
          </a:prstGeom>
        </p:spPr>
      </p:pic>
      <p:pic>
        <p:nvPicPr>
          <p:cNvPr id="32" name="图片 31"/>
          <p:cNvPicPr>
            <a:picLocks noChangeAspect="1"/>
          </p:cNvPicPr>
          <p:nvPr/>
        </p:nvPicPr>
        <p:blipFill>
          <a:blip r:embed="rId12"/>
          <a:stretch>
            <a:fillRect/>
          </a:stretch>
        </p:blipFill>
        <p:spPr>
          <a:xfrm>
            <a:off x="5638800" y="3778250"/>
            <a:ext cx="5530850" cy="13271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6482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sp>
        <p:nvSpPr>
          <p:cNvPr id="31" name="左大括号 30"/>
          <p:cNvSpPr/>
          <p:nvPr/>
        </p:nvSpPr>
        <p:spPr>
          <a:xfrm>
            <a:off x="4953000" y="2286000"/>
            <a:ext cx="209550" cy="3620135"/>
          </a:xfrm>
          <a:prstGeom prst="leftBrace">
            <a:avLst>
              <a:gd name="adj1" fmla="val 0"/>
              <a:gd name="adj2" fmla="val 50000"/>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pic>
        <p:nvPicPr>
          <p:cNvPr id="25" name="图片 24"/>
          <p:cNvPicPr>
            <a:picLocks noChangeAspect="1"/>
          </p:cNvPicPr>
          <p:nvPr/>
        </p:nvPicPr>
        <p:blipFill>
          <a:blip r:embed="rId9"/>
          <a:srcRect l="6843" t="5000" r="7641" b="5000"/>
          <a:stretch>
            <a:fillRect/>
          </a:stretch>
        </p:blipFill>
        <p:spPr>
          <a:xfrm>
            <a:off x="1540510" y="2667000"/>
            <a:ext cx="2380615" cy="1371600"/>
          </a:xfrm>
          <a:prstGeom prst="rect">
            <a:avLst/>
          </a:prstGeom>
        </p:spPr>
      </p:pic>
      <p:pic>
        <p:nvPicPr>
          <p:cNvPr id="26" name="图片 25"/>
          <p:cNvPicPr>
            <a:picLocks noChangeAspect="1"/>
          </p:cNvPicPr>
          <p:nvPr/>
        </p:nvPicPr>
        <p:blipFill>
          <a:blip r:embed="rId10"/>
          <a:stretch>
            <a:fillRect/>
          </a:stretch>
        </p:blipFill>
        <p:spPr>
          <a:xfrm>
            <a:off x="1066800" y="4191000"/>
            <a:ext cx="3679825" cy="401320"/>
          </a:xfrm>
          <a:prstGeom prst="rect">
            <a:avLst/>
          </a:prstGeom>
        </p:spPr>
      </p:pic>
      <p:pic>
        <p:nvPicPr>
          <p:cNvPr id="27" name="图片 26"/>
          <p:cNvPicPr>
            <a:picLocks noChangeAspect="1"/>
          </p:cNvPicPr>
          <p:nvPr/>
        </p:nvPicPr>
        <p:blipFill>
          <a:blip r:embed="rId11"/>
          <a:stretch>
            <a:fillRect/>
          </a:stretch>
        </p:blipFill>
        <p:spPr>
          <a:xfrm>
            <a:off x="5410200" y="2514600"/>
            <a:ext cx="6063615" cy="1047115"/>
          </a:xfrm>
          <a:prstGeom prst="rect">
            <a:avLst/>
          </a:prstGeom>
        </p:spPr>
      </p:pic>
      <p:pic>
        <p:nvPicPr>
          <p:cNvPr id="29" name="图片 28"/>
          <p:cNvPicPr>
            <a:picLocks noChangeAspect="1"/>
          </p:cNvPicPr>
          <p:nvPr/>
        </p:nvPicPr>
        <p:blipFill>
          <a:blip r:embed="rId12"/>
          <a:stretch>
            <a:fillRect/>
          </a:stretch>
        </p:blipFill>
        <p:spPr>
          <a:xfrm>
            <a:off x="5410200" y="3657600"/>
            <a:ext cx="6194425" cy="1034415"/>
          </a:xfrm>
          <a:prstGeom prst="rect">
            <a:avLst/>
          </a:prstGeom>
        </p:spPr>
      </p:pic>
      <p:pic>
        <p:nvPicPr>
          <p:cNvPr id="33" name="图片 32"/>
          <p:cNvPicPr>
            <a:picLocks noChangeAspect="1"/>
          </p:cNvPicPr>
          <p:nvPr/>
        </p:nvPicPr>
        <p:blipFill>
          <a:blip r:embed="rId13"/>
          <a:stretch>
            <a:fillRect/>
          </a:stretch>
        </p:blipFill>
        <p:spPr>
          <a:xfrm>
            <a:off x="5486400" y="4648200"/>
            <a:ext cx="5987415" cy="14439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6482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4" name="图片 23"/>
          <p:cNvPicPr>
            <a:picLocks noChangeAspect="1"/>
          </p:cNvPicPr>
          <p:nvPr/>
        </p:nvPicPr>
        <p:blipFill>
          <a:blip r:embed="rId9"/>
          <a:srcRect l="3049" t="5445" r="5488" b="1996"/>
          <a:stretch>
            <a:fillRect/>
          </a:stretch>
        </p:blipFill>
        <p:spPr>
          <a:xfrm>
            <a:off x="1371600" y="2438400"/>
            <a:ext cx="2331720" cy="1321435"/>
          </a:xfrm>
          <a:prstGeom prst="roundRect">
            <a:avLst/>
          </a:prstGeom>
        </p:spPr>
      </p:pic>
      <p:pic>
        <p:nvPicPr>
          <p:cNvPr id="25" name="图片 24"/>
          <p:cNvPicPr>
            <a:picLocks noChangeAspect="1"/>
          </p:cNvPicPr>
          <p:nvPr/>
        </p:nvPicPr>
        <p:blipFill>
          <a:blip r:embed="rId10"/>
          <a:stretch>
            <a:fillRect/>
          </a:stretch>
        </p:blipFill>
        <p:spPr>
          <a:xfrm>
            <a:off x="1447800" y="3962400"/>
            <a:ext cx="2190750" cy="370840"/>
          </a:xfrm>
          <a:prstGeom prst="rect">
            <a:avLst/>
          </a:prstGeom>
        </p:spPr>
      </p:pic>
      <p:pic>
        <p:nvPicPr>
          <p:cNvPr id="23" name="图片 22"/>
          <p:cNvPicPr>
            <a:picLocks noChangeAspect="1"/>
          </p:cNvPicPr>
          <p:nvPr/>
        </p:nvPicPr>
        <p:blipFill>
          <a:blip r:embed="rId11"/>
          <a:stretch>
            <a:fillRect/>
          </a:stretch>
        </p:blipFill>
        <p:spPr>
          <a:xfrm>
            <a:off x="914400" y="4876800"/>
            <a:ext cx="4399915" cy="1002665"/>
          </a:xfrm>
          <a:prstGeom prst="rect">
            <a:avLst/>
          </a:prstGeom>
        </p:spPr>
      </p:pic>
      <p:sp>
        <p:nvSpPr>
          <p:cNvPr id="31" name="左大括号 30"/>
          <p:cNvSpPr/>
          <p:nvPr/>
        </p:nvSpPr>
        <p:spPr>
          <a:xfrm>
            <a:off x="873760" y="4800600"/>
            <a:ext cx="209550" cy="1067435"/>
          </a:xfrm>
          <a:prstGeom prst="leftBrace">
            <a:avLst>
              <a:gd name="adj1" fmla="val 0"/>
              <a:gd name="adj2" fmla="val 50000"/>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pic>
        <p:nvPicPr>
          <p:cNvPr id="26" name="ECB019B1-382A-4266-B25C-5B523AA43C14-1" descr="C:/Users/justin bieber233/AppData/Local/Temp/wpp.tQuUTcwpp"/>
          <p:cNvPicPr>
            <a:picLocks noChangeAspect="1"/>
          </p:cNvPicPr>
          <p:nvPr/>
        </p:nvPicPr>
        <p:blipFill>
          <a:blip r:embed="rId12"/>
          <a:stretch>
            <a:fillRect/>
          </a:stretch>
        </p:blipFill>
        <p:spPr>
          <a:xfrm>
            <a:off x="5434330" y="1600518"/>
            <a:ext cx="6455410" cy="51365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6482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sp>
        <p:nvSpPr>
          <p:cNvPr id="36" name="左大括号 35"/>
          <p:cNvSpPr/>
          <p:nvPr/>
        </p:nvSpPr>
        <p:spPr>
          <a:xfrm>
            <a:off x="3886200" y="1935480"/>
            <a:ext cx="209550" cy="877570"/>
          </a:xfrm>
          <a:prstGeom prst="leftBrace">
            <a:avLst>
              <a:gd name="adj1" fmla="val 0"/>
              <a:gd name="adj2" fmla="val 50000"/>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pic>
        <p:nvPicPr>
          <p:cNvPr id="23" name="图片 22"/>
          <p:cNvPicPr>
            <a:picLocks noChangeAspect="1"/>
          </p:cNvPicPr>
          <p:nvPr/>
        </p:nvPicPr>
        <p:blipFill>
          <a:blip r:embed="rId9"/>
          <a:stretch>
            <a:fillRect/>
          </a:stretch>
        </p:blipFill>
        <p:spPr>
          <a:xfrm>
            <a:off x="914400" y="1569720"/>
            <a:ext cx="2749550" cy="3949700"/>
          </a:xfrm>
          <a:prstGeom prst="rect">
            <a:avLst/>
          </a:prstGeom>
        </p:spPr>
      </p:pic>
      <p:pic>
        <p:nvPicPr>
          <p:cNvPr id="25" name="图片 24"/>
          <p:cNvPicPr>
            <a:picLocks noChangeAspect="1"/>
          </p:cNvPicPr>
          <p:nvPr/>
        </p:nvPicPr>
        <p:blipFill>
          <a:blip r:embed="rId10"/>
          <a:stretch>
            <a:fillRect/>
          </a:stretch>
        </p:blipFill>
        <p:spPr>
          <a:xfrm>
            <a:off x="824230" y="5715000"/>
            <a:ext cx="3155950" cy="419100"/>
          </a:xfrm>
          <a:prstGeom prst="rect">
            <a:avLst/>
          </a:prstGeom>
        </p:spPr>
      </p:pic>
      <p:pic>
        <p:nvPicPr>
          <p:cNvPr id="26" name="图片 25"/>
          <p:cNvPicPr>
            <a:picLocks noChangeAspect="1"/>
          </p:cNvPicPr>
          <p:nvPr/>
        </p:nvPicPr>
        <p:blipFill>
          <a:blip r:embed="rId11"/>
          <a:stretch>
            <a:fillRect/>
          </a:stretch>
        </p:blipFill>
        <p:spPr>
          <a:xfrm>
            <a:off x="4095750" y="1931670"/>
            <a:ext cx="5843905" cy="862965"/>
          </a:xfrm>
          <a:prstGeom prst="rect">
            <a:avLst/>
          </a:prstGeom>
        </p:spPr>
      </p:pic>
      <p:sp>
        <p:nvSpPr>
          <p:cNvPr id="28" name="文本框 27"/>
          <p:cNvSpPr txBox="1"/>
          <p:nvPr/>
        </p:nvSpPr>
        <p:spPr>
          <a:xfrm>
            <a:off x="4191000" y="3048000"/>
            <a:ext cx="6315075" cy="2354580"/>
          </a:xfrm>
          <a:prstGeom prst="rect">
            <a:avLst/>
          </a:prstGeom>
        </p:spPr>
        <p:txBody>
          <a:bodyPr wrap="square">
            <a:noAutofit/>
          </a:bodyPr>
          <a:p>
            <a:pPr>
              <a:lnSpc>
                <a:spcPct val="120000"/>
              </a:lnSpc>
            </a:pPr>
            <a:r>
              <a:rPr lang="en-US" altLang="zh-CN" b="1">
                <a:solidFill>
                  <a:srgbClr val="000000"/>
                </a:solidFill>
                <a:latin typeface="微软雅黑" panose="020B0503020204020204" charset="-122"/>
                <a:ea typeface="微软雅黑" panose="020B0503020204020204" charset="-122"/>
              </a:rPr>
              <a:t>Reward Function </a:t>
            </a:r>
            <a:r>
              <a:rPr lang="en-US" altLang="zh-CN">
                <a:solidFill>
                  <a:srgbClr val="000000"/>
                </a:solidFill>
                <a:latin typeface="微软雅黑" panose="020B0503020204020204" charset="-122"/>
                <a:ea typeface="微软雅黑" panose="020B0503020204020204" charset="-122"/>
              </a:rPr>
              <a:t>(</a:t>
            </a:r>
            <a:r>
              <a:rPr lang="en-US" altLang="zh-CN" i="1">
                <a:solidFill>
                  <a:srgbClr val="000000"/>
                </a:solidFill>
                <a:latin typeface="微软雅黑" panose="020B0503020204020204" charset="-122"/>
                <a:ea typeface="微软雅黑" panose="020B0503020204020204" charset="-122"/>
              </a:rPr>
              <a:t>R</a:t>
            </a:r>
            <a:r>
              <a:rPr lang="en-US" altLang="zh-CN">
                <a:solidFill>
                  <a:srgbClr val="000000"/>
                </a:solidFill>
                <a:latin typeface="微软雅黑" panose="020B0503020204020204" charset="-122"/>
                <a:ea typeface="微软雅黑" panose="020B0503020204020204" charset="-122"/>
              </a:rPr>
              <a:t>(</a:t>
            </a:r>
            <a:r>
              <a:rPr lang="en-US" altLang="zh-CN" i="1">
                <a:solidFill>
                  <a:srgbClr val="000000"/>
                </a:solidFill>
                <a:latin typeface="微软雅黑" panose="020B0503020204020204" charset="-122"/>
                <a:ea typeface="微软雅黑" panose="020B0503020204020204" charset="-122"/>
              </a:rPr>
              <a:t>s, i</a:t>
            </a:r>
            <a:r>
              <a:rPr lang="en-US" altLang="zh-CN" sz="1200" i="1">
                <a:solidFill>
                  <a:srgbClr val="000000"/>
                </a:solidFill>
                <a:latin typeface="微软雅黑" panose="020B0503020204020204" charset="-122"/>
                <a:ea typeface="微软雅黑" panose="020B0503020204020204" charset="-122"/>
              </a:rPr>
              <a:t>c</a:t>
            </a:r>
            <a:r>
              <a:rPr lang="en-US" altLang="zh-CN" i="1">
                <a:solidFill>
                  <a:srgbClr val="000000"/>
                </a:solidFill>
                <a:latin typeface="微软雅黑" panose="020B0503020204020204" charset="-122"/>
                <a:ea typeface="微软雅黑" panose="020B0503020204020204" charset="-122"/>
              </a:rPr>
              <a:t>, s</a:t>
            </a:r>
            <a:r>
              <a:rPr lang="en-US" altLang="zh-CN" sz="1200" i="1">
                <a:solidFill>
                  <a:srgbClr val="000000"/>
                </a:solidFill>
                <a:latin typeface="微软雅黑" panose="020B0503020204020204" charset="-122"/>
                <a:ea typeface="微软雅黑" panose="020B0503020204020204" charset="-122"/>
              </a:rPr>
              <a:t>′ </a:t>
            </a:r>
            <a:r>
              <a:rPr lang="en-US" altLang="zh-CN">
                <a:solidFill>
                  <a:srgbClr val="000000"/>
                </a:solidFill>
                <a:latin typeface="微软雅黑" panose="020B0503020204020204" charset="-122"/>
                <a:ea typeface="微软雅黑" panose="020B0503020204020204" charset="-122"/>
              </a:rPr>
              <a:t>)): assigns a numerical reward to each transition from state </a:t>
            </a:r>
            <a:r>
              <a:rPr lang="en-US" altLang="zh-CN" i="1">
                <a:solidFill>
                  <a:srgbClr val="000000"/>
                </a:solidFill>
                <a:latin typeface="微软雅黑" panose="020B0503020204020204" charset="-122"/>
                <a:ea typeface="微软雅黑" panose="020B0503020204020204" charset="-122"/>
              </a:rPr>
              <a:t>s </a:t>
            </a:r>
            <a:r>
              <a:rPr lang="en-US" altLang="zh-CN">
                <a:solidFill>
                  <a:srgbClr val="000000"/>
                </a:solidFill>
                <a:latin typeface="微软雅黑" panose="020B0503020204020204" charset="-122"/>
                <a:ea typeface="微软雅黑" panose="020B0503020204020204" charset="-122"/>
              </a:rPr>
              <a:t>to </a:t>
            </a:r>
            <a:r>
              <a:rPr lang="en-US" altLang="zh-CN" i="1">
                <a:solidFill>
                  <a:srgbClr val="000000"/>
                </a:solidFill>
                <a:latin typeface="微软雅黑" panose="020B0503020204020204" charset="-122"/>
                <a:ea typeface="微软雅黑" panose="020B0503020204020204" charset="-122"/>
              </a:rPr>
              <a:t>s </a:t>
            </a:r>
            <a:r>
              <a:rPr lang="en-US" altLang="zh-CN" sz="1200" i="1">
                <a:solidFill>
                  <a:srgbClr val="000000"/>
                </a:solidFill>
                <a:latin typeface="微软雅黑" panose="020B0503020204020204" charset="-122"/>
                <a:ea typeface="微软雅黑" panose="020B0503020204020204" charset="-122"/>
              </a:rPr>
              <a:t>′ </a:t>
            </a:r>
            <a:r>
              <a:rPr lang="en-US" altLang="zh-CN">
                <a:solidFill>
                  <a:srgbClr val="000000"/>
                </a:solidFill>
                <a:latin typeface="微软雅黑" panose="020B0503020204020204" charset="-122"/>
                <a:ea typeface="微软雅黑" panose="020B0503020204020204" charset="-122"/>
              </a:rPr>
              <a:t>by action </a:t>
            </a:r>
            <a:r>
              <a:rPr lang="en-US" altLang="zh-CN" i="1">
                <a:solidFill>
                  <a:srgbClr val="000000"/>
                </a:solidFill>
                <a:latin typeface="微软雅黑" panose="020B0503020204020204" charset="-122"/>
                <a:ea typeface="微软雅黑" panose="020B0503020204020204" charset="-122"/>
              </a:rPr>
              <a:t>i</a:t>
            </a:r>
            <a:r>
              <a:rPr lang="en-US" altLang="zh-CN" sz="1200" i="1">
                <a:solidFill>
                  <a:srgbClr val="000000"/>
                </a:solidFill>
                <a:latin typeface="微软雅黑" panose="020B0503020204020204" charset="-122"/>
                <a:ea typeface="微软雅黑" panose="020B0503020204020204" charset="-122"/>
              </a:rPr>
              <a:t>c</a:t>
            </a:r>
            <a:r>
              <a:rPr lang="en-US" altLang="zh-CN">
                <a:solidFill>
                  <a:srgbClr val="000000"/>
                </a:solidFill>
                <a:latin typeface="微软雅黑" panose="020B0503020204020204" charset="-122"/>
                <a:ea typeface="微软雅黑" panose="020B0503020204020204" charset="-122"/>
              </a:rPr>
              <a:t>. </a:t>
            </a:r>
            <a:endParaRPr lang="en-US" altLang="zh-CN">
              <a:solidFill>
                <a:srgbClr val="000000"/>
              </a:solidFill>
              <a:latin typeface="微软雅黑" panose="020B0503020204020204" charset="-122"/>
              <a:ea typeface="微软雅黑" panose="020B0503020204020204" charset="-122"/>
            </a:endParaRPr>
          </a:p>
          <a:p>
            <a:pPr>
              <a:lnSpc>
                <a:spcPct val="120000"/>
              </a:lnSpc>
            </a:pPr>
            <a:r>
              <a:rPr lang="en-US" altLang="zh-CN">
                <a:solidFill>
                  <a:srgbClr val="000000"/>
                </a:solidFill>
                <a:latin typeface="微软雅黑" panose="020B0503020204020204" charset="-122"/>
                <a:ea typeface="微软雅黑" panose="020B0503020204020204" charset="-122"/>
              </a:rPr>
              <a:t>We craft an ensemble model to serve as the user simulator, and the reward function is determined by the consensus reached among three constituent base models, which could be formulated as Eq. 9:</a:t>
            </a:r>
            <a:endParaRPr lang="en-US" altLang="zh-CN">
              <a:solidFill>
                <a:srgbClr val="000000"/>
              </a:solidFill>
              <a:latin typeface="微软雅黑" panose="020B0503020204020204" charset="-122"/>
              <a:ea typeface="微软雅黑" panose="020B0503020204020204" charset="-122"/>
            </a:endParaRPr>
          </a:p>
        </p:txBody>
      </p:sp>
    </p:spTree>
  </p:cSld>
  <p:clrMapOvr>
    <a:masterClrMapping/>
  </p:clrMapOvr>
</p:sld>
</file>

<file path=ppt/tags/tag2.xml><?xml version="1.0" encoding="utf-8"?>
<p:tagLst xmlns:p="http://schemas.openxmlformats.org/presentationml/2006/main">
  <p:tag name="KSO_WPP_MARK_KEY" val="3d66cf53-fad4-4210-83ab-f3fa70c6c52a"/>
  <p:tag name="COMMONDATA" val="eyJoZGlkIjoiNmQwZDNhOTEzOTNjOWE2ZmE5ZjgyMWJlMDgzMDhkYWE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ECB019B1-382A-4266-B25C-5B523AA43C14-1">
      <extobjdata type="ECB019B1-382A-4266-B25C-5B523AA43C14" data="ewoJIkZpbGVJZCIgOiAiNDQ4MjUzOTM4Mzk5IiwKCSJHcm91cElkIiA6ICI4NDIxNzI2MjUiLAoJIkltYWdlIiA6ICJpVkJPUncwS0dnb0FBQUFOU1VoRVVnQUFBdTBBQUFPQ0NBWUFBQUREYSt4Y0FBQUFBWE5TUjBJQXJzNGM2UUFBSUFCSlJFRlVlSnpzM1hsOFZPVzlCdkRublMyVGZTRnNKa0FTa3JBSWhCQjI2SVZXRkJXM0lxWGFLbFdwQ20zVnFsaThLbHJ2eGUxZVdpMktDZ3JXSFZHa2VsMUJBY1d5azRRUXdwYVZKSkI5bXlTVHlaeHozdnRIa3BFd1FSSkljbWFTNS92NThOR1pPWFBPTXlmbnpQem1uZmU4TDBC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TFERkM3d0M5UVdSOGZJVEo0QmVuZHc2Nk9JMU9KZXRVVm5xKzNqbjBOREI2eEJBZkg1OW92WFBRaFpOU3k4czdscGFqWjRaTGhvNGFaREdiaHVxWmdhaW5jRGdjT2Fkemp1VHBuWU82SG92MkxoWVZOWElBZkN4cllaRGo5TTVDRjBuaXFGT1J0eFptcGhYb0hVVVBrVU12alRWWlRPOENHS3gzRnJwd1FxSlVhdHI4M09PSGp1cXgvYWlvc1ZHd3lqY2dNRnlQN1JQMVFDZVZSdVczQlZtSE0vVU9RbDNMcEhlQUhzOXNHUUNCa1FKaWdLK3ZGU1lUZDdtM1VSUVZkcnNkVWtpWWdVZ0F2YkpvTjVtTXNZQ0lOd2dSNHV2ckM2UFJvSGNrNmdCTjFWQnZ0ME9UV2doZ0hBNUFsNklkVmtSQllMaEJHQWI0V3Ewd21veTZ4Q0R5ZHFxcXdXNjNRNVBTMnZUK0RCYnRQUndyeUc1aU5wbXc2UGQzWUVKU290NVJxSU5TMDlMeDBpdHJVR2V2MXp1S1J3Z0tETVFEOS80QmNiSHMzZUJOY3ZOTzR1OHJYMFpwV1puZVVZRG00K2lleFhkaDVJaGhla2NoOGtvbk1yUHc0aXV2b2JTOFhPOG8xRTFZdEhjVFlUQmdXRndzSms4Y3IzY1U2aUNIdzhIV3dET1l6V2FNR2prQ2lXUEg2QjJGT2lBb01CQStQaGE5WTdpWXpXYU1IREdNNzRsRUY4akhZdkdvYzVxNkhuL2ZKaUlpSWlMeWNDemFpWWlJaUlnOEhJdDJJaUlpSWlJUHg2S2RpSWlJaU1qRHNXZ25JaUxTd2JadDI1Q1VsSVFWSzFhNDdpc3BLY0hWVjErTnhZc1h0M3M5SzFhc1FGSlNFclp0MjlaRlNZbklFM0QwbUI1ZzU4NmR1T2VlZTNETk5kZmd5U2VmYkhNWm04MkdtVE5uSWlZbUJoOSsrR0czWi93cFpXVmxtRDE3TnVMaTRyQisvWHJYL1U4OTlSUSsvdmpqVnNzR0JnWWlNaklTRXlaTXdMeDU4eEFSRWFGRFl1b3FYMy85TlI1NTVCSGNmUFBOV0xKa2lkdmpkWFYxOFBmMzF5VmJlNXdyUDQ5bGZUUTBOR0RUcGszNDdydnZrSm1aQ1p2TmhvQ0FBUFR2M3grVEowL0d2ZmZlcTNkRU4wVkZSU2d1TG9iTlpvT2lLTjA2dDBkWG5WOHR4LytLRlN2dzg1Ly92TlZqVWtvME5EVEExOWUzMDdmYldjNlZmKzdjdWNqTCszRWlVcVBSaUtDZ0lNVEd4bUxhdEduNDVTOS9pWUNBQUoxU1UwL0VsbmJ5ZUhGeGNaZ3dZUUxHangrUFN5NjVCRmxaV1hqcnJiZHd3dzAzWU5XcVZWQVVSZStJMU1WeWMzUHg2MS8vR24vLys5LzFqbkpSZUN4M245VFVWTnh3d3cxWXNXSUY5dTNiaDhEQVFJd1lNUUorZm43SXlzckNtMisrcVhmRU5vMFpNd2FyVnEzQ1AvLzV6MjR0MkJjdFdvUmJiNzIxMjdZSEFOOTg4dzJ1dlBKS3IvK0ZZTnk0Y1pnd1lRTEdqQm1ENE9CZzdOKy9IeSs4OEFMbXpKbURMVnUyNkIyUGVoQzJ0SlBIdS92dXUxdTFiamlkVG16ZHVoVXJWNjdFdW5YcmNQcjBhZnozZi84M2hCQzY1cVN1VTFaV2hzek1URng2NmFWNlI3a29QSmE3UjBwS0NoWXRXZ1JGVVRCLy9uemNjY2NkNk51M3IrdHhtODJHTDcvOFV0ZU1QMlh5NU1uZHZzMTkrL1loTWpLeVc3ZVpsWldGTWcrWjdPdGkvUDN2ZjBkZ1lLRHJkblYxTlRadTNJalhYMzhkRHovOE1HdzJHK2JPbmF0clJ1b1oyTkpPWFU3VHRFNWRuOWxzeHV6WnMvSGVlKzhoSmlZR1gzNzVKVFp0MnRTcDJ5RHFEanlXTzUvZGJzZkREejhNUlZId3lDT1BZT25TcGEwS2RqUjNUWm8vZjc1dUdhbG5DdzRPeGgxMzNJRzFhOWZDMTljWHp6NzdMSEp5Y3ZTT1JUMEFpL1plem1hejRkVlhYOFdOTjk2SXFWT240aGUvK0FVV0wxNk0wdExTVnN1VmxaVmgrZkxsbUQxN05pWk5tb1FiYnJnQnI3Lyt1dHZQK2M4OTl4eVNrcEt3YytkT3ZQUE9PN2ppaWlzd1ljSUUyR3kyVHM4ZUhCeU14eDkvSEFEdzJtdXZRVXJaNmRzZ2ZkbHNOaVFsSmVIdXUrOEdBSHp5eVNkSVNrcENVbElTRGgwNjVGck80WERnOWRkZnh5OS8rVXRNbWpRSlYxeHhCWll2WDQ2S2lvcFc2enZ6K1B6bW0yOXcwMDAzWWVyVXFaZzNieDYrL2ZaYkFFQjVlVG1XTFZ1R1gvemlGNWc2ZFNvV0xWcUVyS3lzTG4yZFBKWTd6OGNmZjR5eXNqTE1tREVETjk1NFk3dWZ0Mi9mUGl4WnNnVFhYWGNkSmsrZWpObXpaK1BwcDU5R2JXMXRxK1hPUEliMjdObUQyMisvSGRPbVRjTmxsMTJHWjU5OUZnNkh3MjNkOWZYMWVQSEZGM0h0dGRkaTBxUkp1TzY2Ni9EV1cyKzFtYU9zckF4SlNVbTQ0NDQ3M0I0ckxDekVZNDg5aHNzdXV3eFRwa3pCTGJmY2d1Ky8vNzdOOVRpZFRuejIyV2U0NjY2N1dyMXZ2LzMyMjYyT3I1dHV1Z2xKU1VrQWdJS0NBdGY1OWNZYmI3aVdhZS81MVY0dEYrQ3VXYk1HQUxCczJUSWtKU1c1L2NMUTNzK2RYLzNxVjBoS1NvTGRic2RycjcyR09YUG1ZTnEwYWJqenpqdHg0c1FKQUVCNmVqb1dMVnFFNmRPblkrYk1tWGo4OGNmZC9yYWRiY1NJRWJqenpqdWhxaXJXcmwzYnBkdWkzb0hkWTNxeGhvWUczSDc3N2NqSnljSEVpUk14WmNvVWxKV1ZZZmZ1M2Fpb3FIQzFUaFVVRkdEaHdvVW9LeXZEbENsVEVCa1ppWlNVRkx6eXlpdkl6TXpFczg4KzY3YnViZHUyNFp0dnZzR3NXYk5RVlZYVlpULzNqeDQ5R2xGUlVjak56Y1h4NDhjeGJOaXdMdGtPNmNOc05tUCsvUGtvS1NuQjl1M2JFUjBkalFrVEpnQUErdlRwQXdCb2JHekVILy80UjZTa3BDQStQaDV6NTg1RmJtNHVObTNhaFAzNzkrT2RkOTV4dXhoczgrYk4yTDU5TzZaTW1ZS1FrQkRzMjdjUFM1Y3V4ZlBQUDQ4VksxWkFDSUhwMDZmajhPSEQyTGR2SC83d2h6L2dYLy82VjVkZUxNZGp1WE8wOUkvdVNFdDZXVmtaRmkxYWhBRURCbUQ4K1BIdzkvZkh2bjM3c0hIalJwdzZkUW92dmZTUzIzTjI3dHlKVFpzMllmejQ4ZmpaejM2R25UdDM0c01QUDRURDRjQVRUenpoV3M1dXQrT3V1KzdDa1NOSEVCRVJnYXV2dmhybDVlVll0V29WNHVQajI1MHhPenNidi8vOTcxRmRYWTNSbzBjak9qb2FPVGs1ZU9DQkI5bzhWclp1M1lvbm5uZ0N3NFlOdzh5Wk02RnBHclp1M1lvWFhuZ0JxcXJpdHR0dUF3RE1uajBiaVltSjJMQmhBd0lDQW5EMTFWY0R6UVVuTHZEOE9wL0l5RWpNbno4ZjZlbnB5TWpJd0tSSmt6Qmt5SkJXZmZndjVIUG51ZWVlUTNKeU1zYU5HNGRqeDQ0aE9Ua1ppeFl0d3JQUFBvdDc3NzBYSTBhTXdNeVpNN0Y3OTI1OC92bm5zTmxzZVA3NTV6dVV2YVBtekptRGxTdFg0b2NmZm9DbWFUQVkyRlpLRjQ1RmV5KzJZOGNPNU9UazRLcXJyc0x5NWN0ZDk5dnQ5bGJMUGZiWVl5Z3JLOE16enp5REs2NjRBZ0NnS0FvZWVPQUJiTm15QlRmY2NJTmJDOG5YWDMrTnQ5NTZDMUZSVVYzK091TGk0cENibTR1VEowK3kwT2xockZZcmxpNWRpdjM3OTJQNzl1MFlNMllNbGk1ZDJtcVpOV3ZXSUNVbEJmUG56OGRERHozaytsQmN0MjRkVnExYWhUZmZmQk4vL09NZld6MW4rL2J0ZVB2dHR6Rm8wQ0RYT2xhdlhvMGxTNVlnSVNFQkw3NzRJbng4ZktBb0NoWXVYSWowOUhSOC8vMzNtRDE3ZHBlK1hoN0xGKy9Zc1dOQTh3V2Q3V1UybS9Ib280L2krdXV2aDlGb0JKcGJxbi8xcTE5aDE2NWRLQ2dvY092dnZXblRKcnoyMm1zWU9YSWswTncvKythYmI4Ym5uMytPUC8vNXp3Z09EZ1lBckY2OUdrZU9ITUdzV2JQdzFGTlB1UXJUakl3TTNIbm5uZTNPK01RVFQ2QzZ1aG9QUHZnZ2Z2T2IzN2p1LytpamovRE1NOCs0TGQrL2YzK3NXYlBHMVlvT0FMZmVlaXZtelp1SER6NzR3RlcwMzM3NzdRQ0FEUnMySUNRa3BGUE9yL09KaTR2RDBxVkxzWHIxYW1Sa1pPQ2FhNjV4ZlZsb2NTR2ZPN201dWZqZ2d3L2c2K3NMUlZGdzc3MzNZcytlUGZqVG4vNkVXMjY1QmZmY2N3L1EvQ1h0K3V1dngvZmZmNCt5c2pLRWg0ZDNLSDlIaEllSEl6UTBGSldWbGFpdXJrWm9hR2lYYll0NlBuN2w2OFdjVGljQVFGWFZWdmY3K3ZxNldoVFQwOU54Nk5BaHpKdzUwL1hHQ1FBbWt3bS8vZTF2QVFEZmZmZWQyN3BuelpyVkxRVjdTMTYwOFdXRGVqNUZVYkJod3dhRWhvYmlnUWNlYU5XS2Rjc3R0OEJnTUdENzl1MXV6NXMzYjU2cllNY1pyYktLb3VEKysrK0hqNDhQMEh5Y1gzbmxsUUNBek16TUxuODlQSll2anFJb3FLK3ZoOGxrZ3ArZlg3dWZGeHdjakxsejU3b0tkalFYOGxPblRnV2FXN25QTm0vZVBGZkJEZ0JEaHc3RmxDbFRvS3FxcXp1Vm9pall0R2tUTEJZTEhucm9vVll0eVNOSGpteFZmUCtVakl3TVpHUmtJRDQrSGpmZmZMTmJqb1NFQkxmbmpCMDd0bFhCRGdDREJ3OUdkSFEwU2twS1VGZFhkOTd0WHVqNWRiRXU5SFBuN3J2dmRwMURKcFBKMVQwcUlDQUFkOTExbDJ1NThQQndUSmt5QmVpbTg3cmxXS3l2cisveWJWSFB4cGIyWHViTWJpclRwazFEY0hBd05tL2VqT3JxYXZ6dWQ3L0R4SWtUV3kyVGxwWUdOTC9ackZxMXF0VzZxcXVyZ2VhZk1jL1cxb2RJVjJuSjBkS3lSYjFIVmxZVzZ1cnFFQllXNXVvZmV5YUx4WUxDd2tLMys4OXV4UTRKQ1lIVmFvV3FxbTZQOWV2WEQyZ2V3N3FyOFZpK09FYWpFUWFEQVlxaWRIaU1jMFZSa0pLU2dwU1VGSnc4ZVJMNStmbXVpd2NiR2hyY2xtOXJKS09Xc2ZaYnJ1SEp5Y2xCYlcwdEVoTVQyMnpOYmVtQ2NqNHQ3OE16WnN4b3M2dmg4T0hEY2ZEZ1FiZjdhMnRyc1cvZlBxU2xwU0UvUHg4RkJRWEl6YzExdmFiempjbCtvZWZYeGJyUXo1M2h3NGUzdWoxZ3dBQ2crWHh2K1NMZW9xWDdaM2NVMGp5dnFiT3dhTzhCTEJZTDBOejM4RnhhTG80NnMwOXVjSEF3MXExYmh4VXJWbURYcmwzWXMyY1BvcUtpY1AvOTkyUDY5T2tBZ0txcUtnREEzcjE3c1hmdjNwOWM5NWxhK2h0M2g4T0hEd050RkdMVTg3VjhHT2JuNTJQZHVuWHRmbDVieFlySlpJS1BqNDlibjlPVzg2czdMZzdsc1h4eGhCRG8xNjhmaW9xS2NPTEVpWFlYeGJtNXVYand3UWVSbTV2cm1od25Pam9hWnJNWktTa3BiZjd0MitySGJiVmFnVE5Hektxc3JBVE9LQjdQWmphYjI1V3Y1WUxQL3YzN3QzczkyN1p0dzVOUFBnbWJ6WVlCQXdZZ09qb2FDUWtKc05sc0tDb3FhdGZ4ZktIbjE4VzYwTStkczM5ZGFmblMxdGI1M25KZWQvYm9abWZMemMxRmJXMHRJaUlpT05FU1hUUVc3VDFBUzRGODh1VEpjeTV6K3ZScDRJeFd3eFpSVVZGNDZhV1hrSldWaGZYcjErT1RUejdCZmZmZGgxZGZmUlVUSmt4d3ZRbmVkOTk5V0xCZ1Fic3pkZGZGTmkxOUVrZU1HSEhPRDBicXVWcStoRTZiTmcwclY2N1VPODVGNGJIY09TWk9uSWhQUC8wVVgzenhSYnVMOXIvKzlhL0l5OHZETTg4OGc4c3Z2OXpWbXIxcTFTcWtwS1JjY0phV1lycWxDRDFiZTBkZmFTa3cyN3VlcXFvcVBQNzQ0L0QxOWNYNjllc1JGeGZuZXV6MjIyOUhVVkZSdTdhcjEvbDFvWjg3bnFobEp1U3paNElsdWhEczA5NEREQmt5QkFFQkFUaDY5T2c1eDRKdG1aVXRNVEd4emNlSERoMktSeDk5RkE4Ly9EQUE0SXN2dmdDYUx4Z0NnT1RrNUM1S2YrRktTa3J3OU5OUEF3QVdMMTZzZHh6cVFpMUYxTm10WWpFeE1UQVlETWpJeUdpejVjMWI4Rmp1UEMzWEoyellzQUdwcWFublhkNXV0K1BRb1VPSWpZM0ZGVmRjMGFyN1NjdHdnUmVxNWJxZWpJeU1OcTlUMkw5L2Y0ZldjK0RBQWJmSEZFVng2eHB6K1BCaDFOZlg0L0xMTDI5VnNDdUs0dW9lMDVhenIyL3E2dk9yWlYrZnZWMVAvdHpwaUQxNzltRDkrdlh3OC9QeitpOGY1QmxZdFBjQUJvTUIxMTEzSFFCZzZkS2xiaTN1WDN6eEJUNzQ0QVA0Ky91M3VrSS9Nek1UTlRVMXJaWnQrZm11NVdmRmlSTW5Janc4SER0MjdIQ2JRVkJLaWMyYk4zZlo2enFYeHNaR2ZQSEZGN2psbGx0UVdscUsyMjY3RGRPbVRldjJITlI5V2taY3lNdkxhM1cvdjc4L1pzeVlnY3JLU2p6Ly9QTnU0emNmT1hJRStmbjUzWnExSTNnc2Q3NFJJMGJnTjcvNURSUkZ3Ui8vK0VkczJMREJyZXRnYVdtcHE0KzIwV2lFMFdoRWNYRnhxL2trZHV6WWdSMDdkbHhVbHREUVVJd2ZQeDdWMWRWNC92bm5XeFduMjdadGEvZXNyRk9tVElHL3Z6OTI3ZHJsYWxCQjg1ZllsU3RYdXZVcmIybmhQM3QrZ1pkZmZ0bnRQYjlGU0VnSXlzcktXbDI3MGRYblYwaElDTkRHcjhTZStMblRFZFhWMVZpelpnM3V2ZmRlU0NueDlOTlBkMnVYVWVxNTJEMm1oMWkwYUJFT0hEaUFZOGVPWWU3Y3VZaU5qVVZBUUFBS0N3dFJVbElDazhtRUo1OTgwdlVtaWVaV201VXJWMkxxMUtrWU9IQWdLaXNyc1hYclZsaXRWc3liTnc5b2Z2TmZ0bXdaSG56d1FUejIyR1BZc0dFRDR1TGk0SFE2a1p5Y2pJS0NnbFpYOTNlRjExNTdEUnMzYm9TbWFhaXBxVUYyZGpZY0RnY3NGb3ZiOEdmVU13MGVQQmo5Ky9kSFdsb2E3cm5uSG9TRWhPQ1dXMjdCc0dIRHNHVEpFaHc2ZEFnZmZ2Z2hkdS9lamJGang4TEh4d2RIang1RmVubzZWcTllM1dxa0dEM3hXTzRlZi83em42R3FLajc0NEFNODk5eHorTWMvL29HWW1CaFhjVjVhV2dvcEplNjY2eTVZTEJiTW5Ea1QzMzc3TFc2KytXWk1uVG9WeGNYRjJMOS9QMmJNbU5IbUtDVWRzV1RKRXR4KysrM1l1SEVqRGh3NGdFc3Z2UlNuVHAxQ1dsb2E1czJiaHc4Ly9QQzg2L0QzOThlRER6NkkvL3F2LzhLeVpjdXdjZU5HUkVSRUlDTWpBOVhWMWJqODhzdGR2NmFpZWN6L0FRTUdZTisrZmJqdHR0c3diTmd3WkdSa3dHYXpZZmp3NFRoNjlLamJOaVpPbklqTm16ZGo0Y0tGR0RWcUZCSVNFbkR0dGRkMjZmazFmdng0Q0NIdzl0dHZvNmlvQ0hhN0hTdFdyUENJejUyT2FCa1pTRkVVbEplWEl5Y25CMUpLaEllSFkvbnk1YTY1SllndUZvdjJIc0xmM3g5cjE2N0YrKysvankxYnR1RGt5Wk5RRkFYaDRlR1lNMmNPYnIzMTFsWS9rNko1U0xBSkV5WWdOVFVWTzNic1FIaDRPR2JObW9YYmJyc04wZEhScnVXbVQ1K090V3ZYNHZYWFg4ZkJnd2R4OU9oUjlPdlhEOE9HRGNPVFR6N1o1YSt0WmR4bElRU0Nnb0l3Yk5nd1RKNDhHVGZlZUdPWGpxOUxuc05rTXVHNTU1N0RjODg5aC8zNzl5TXNMQXdMRnk0RW1pL3llL3Z0dC9IYWE2KzVXdWJDd3NJd2VQQmdQUFhVVStmc0VxWUhIc3ZkdzJnMDRpOS8rUXV1dXVvcWZQVFJSemh3NEFBeU16TmhOcHZScDA4ZlhINzU1YTZoUEFIZzhjY2ZSMmhvS0w3NzdqdDg5dGxuR0RGaUJGNTU1UlhzMnJYcm9vdjJ1TGc0dlBIR0czanBwWmVRbkp5TTR1SmlEQjgrSEMrLy9ESnNObHU3aW5ZQXVQNzY2eEVVRklSMTY5WWhJeU1EMmRuWm1EUnBFdTY3N3o2OCsrNjdyWmIxOWZYRnFsV3I4TUlMTCtEZ3dZUEl5Y25CNU1tVHNXVEpFanp5eUNOdHJ2L0JCeCtFM1c1SGNuSXlpb3FLTUg3OGVLQ0x6NitZbUJnc1c3WU1hOWV1eFpZdFd4QWJHK3Q2VE8vUG5ZN1l0MjhmMFB3K0ZSSVNnaWxUcG1ER2pCbTQ1cHByWEJjbkUzV0dycG1ta2x5aTRzYU9oUkdiZkh3c1VTdFhQSXNyWnZGaUZHL3ozWTUvNDk0bEQ2UEdaaXVDVS80eU56TnR0OTZaOUJBMWJNeVZNQmplNzl1blQ4anFGLytPeExIdG43eUc5SmR4NUJqdXZ1ZCtGQlNlYW9BbWJzNDludm92UFhKRURSODdFMEsrMzdkUCtJQ1ZmM3NXa3llTzF5TUdrZGRMU1UzRHZVc2VSc0dwMDFYUXRKdHpqNlY5cFhjbTZscnMwMDVFUkVSRTVPRll0Qk1SRVJFUmVUZ1c3VVJFUkVSRUhvNUZPeEVSRVJHUmgrUG9NZDFFYWhxT25jaEVVRkNnM2xHb2c0NGNPd0ZWVWR1eFpPL2dkRHFSbm5FRWpyUEd2aWJQbHB0M0VnNkg1L3pObkU0bk1vNGMwenNHa2RjNmtabmxVZWMwZFQwVzdkM0VxU2hZKzgrMzhmWjdIK2dkaFRxbzBka0llME9EM2pFOFJvM05odWRmZk1VMUFSZDVCMFZWVUZOamE4ZVMzYVBHWnNPTHI2eHhUUVJFUkIyaktBcHFiSjV6VGxQWDQ2ZHVGMnZVbEhJZm83RlFRb1JVOThTVFM1TVFRZ2hBUXBPUXd0Q2pSeEU5clFsWm9uY0l2YWdLQ294bVdhd0JxS3l1MWp0TzV6dmpXSllTRWozMFdCWkMxR2hhWTE0N0Z1MFNqVkk3YlJIaXRDYWx0ZW9jczNPUy9xUW1ZUkJOdzBMMzVQT2hSNUN5V0ZWUW9IY002bm84Qzd1ZWlCNDJKbDRLdzBDOWczUUZzMEdOOHZNeDNRRU5mdlpHZFYyak5HVG9uYW1yU0ZVcHpqdVJmZ3lBcG5jV25SZ2loNCsrMUFSamo1eVAyMkxVWW4xTnhvVkN3RlR2VkZjM3FvWk12VE4xQmFFNUszT09IMDRIb0ZlZkw4UGcyRXVIRzB6bWZqcHRuOXJCSXJTUnZoYmpIUUNjZGtWWjE2Z2FUK2lkaWRxbUNxMHMvMGhhUmkvK2JPbzFXTFRUUlJrelpzeGtvOUg0UG9BUUljVE55Y25Kbk55QnZGSmlZdUlNSWNSNkthVVZ3QTBwS1NrWE54VW1rUmNiTjI3Y2xWTEs5NFVRRFpxbTNaeWFtcnBkNzB4RXZSMUhqeUVpSWlJaThuQXMyb21JaUlpSVBCeUxkaUlpSWlJaUQ4ZWluWWlJaUlqSXc3Rm9KeUlpSWlMeWNDemFpWWlJaUlnOEhJdDJJaUlpSWlJUHg2S2RpSWlJaU1qRHNXZ25JaUlpSXZKd0xOcUppSWlJaUR3Y2kzWWlJaUlpSWcvSG9wMklpSWlJeU1PeGFDY2lJaUlpOG5BczJvbUlpSWlJUEJ5TGRpSWlJaUlpRDhlaW5ZaUlpSWpJdzdGb0p5SWlJaUx5Y0N6YWlZaUlpSWc4SEl0MklpSWlJaUlQeDZLZGlJaUlpTWpEc1dnbklpSWlJdkp3TE5xSmlJaUlpRHdjaTNZaUlpSWlJZy9Ib3AySWlJaUl5TU94YUNjaUlpSWk4bkFzMm9tSWlJaUlQSnhKN3dEVU13Z2hoSlRTZit6WXNTRjZaK2xOYW10cjdabVptUTY5YzFEdk5YTGtTSXZGWXZIVE93ZDFMaW1sdnhCQzZKMkRpSDdFb3AwNml6K0F4NFVRZjlJN1NHOFNHQmg0SUQ0Ky90bmp4NCtYNloyRmVwL1JvMGVIR28zR0I0VVEwL1RPUXAwdXJQbDkzYTUzRUNKcXdxS2RMb3JSYUt3UlFqUUFNQWtoeHVpZHA3ZVJVc2I3K2ZsdEFzQ2luYnFkeVdRYUtvUzRHVUNNM2xtb3l6UUNxTkk3QkJHeGFLZUxsSktTY216czJMSDNBcmhVN3l5OVRLekJZTGhEQ0dHUVVwcjFEa085azZxcUpxUFJhQkJDT0tXVWIwc3BEK21kaVRxWHBtbEgwOUxTMHZYT1FVUXMydW5pcWFtcHFWc0FiTkU3U0c4eWR1elltVkxLMzdMTEtYa0lWVXI1ZjZtcHFmL1NPd2dSVVUvRjBXT0lpSWlJaUR3Y2kzWWlJaUlpSWcvSG9wMklpSWlJeU1PeGFDY2lJaUlpOG5BczJvbUlpSWlJUEJ5TGRpSWlJaUlpRDhlaW5ZaUlpSWpJdzNHUVp5SVBsNUNRY0kzUmFQeS9qanhIVmRYWkJ3OGUzTngxcWJ4YlFrTENiS1BSK0ZWSG5xTnAyaldwcWFtZmQxMHF6NWFRa1BCem85RzR0U1BQVVZWMTdzR0RCemQxWFNvaW90NkRMZTFFSHE2dXJtNExnUHdPUENXL3JxN3V1eTZNNVBYcTZ1cTJTeW56T3ZDVS9OcmEybSs2TUpMSGN6cWQvNVpTNXJSM2VTbGxVWFYxOVpkZG00cUlxUGRnMFU3azRUSXpNeDFTeXZPMlZrb3BXLzY3S1RNejA5RWQyYnhWOHo3OTRIekxjWi8rS0NNam8xRksrZGI1bG12Wlp3QzI1T2JtTm5SNU1DS2lYb0pGTzVFWGtGSnVrRkk2cEpSbkZrVm5QdDd5WDRlVWNvTU9FYjJPcXFydmNKOTJqTVBoZUFOQVF6djJXYU9tYWIyMkt4RVJVVmRnMFU3a0JUUk55eE5DcEF0eDdzdFFoQkFRUXFScm10YVJiaCs5bHRQcFBNVjkyakUybTYxRVNwbHl2bjBHSUZjSWNhdzdzeEVSOVhRczJvbThnS0lvSlZMS2Y3ZmNQck9WODZ6Ly83ZWlLQ1hkbjlEN0hEMTZ0SnI3dEdNS0Nnb2NVa3JYeGFqbjJtY0EwalZOTzlITjhZaUllalFXN1VSZUlDTWpveEhBZmdEMm4xak1CbUIvODdKMGZrcnpQclg5eERKMjd0TldOQ25sQVNsbDVVOHM0NVJTN2s1TFM2dnJ4bHhFUkQwZWkzWWlMeUdFMkNXbHJHbTUzVWEvNGxJcDVXNWR3bmtwSWNRdUFLNVc5TFAzcVpTeWh2dTBOWVBCa0N5RWNJMW0xTVkrY3lpSzhyVmUrWWlJZWlvVzdVUmVJams1T1F2QTBYTTlMcVU4bkpxYW10bTlxYnhiY25KeWxwUXk0eWNXT2NwOTJscEtTc3BKS1dYNlR5eHlQRDA5L1ZBM1JpSWk2aFZZdEJONUQ2bHAydXR0WFFUWWZNSGt1d0RjaC9TZ255STFUWHZuWFBzVXdEcnVVemRTU3JuaFhQdE1TdmtxOXhrUlVlZGowVTdrUmFxcnF6K1RVbGFkZmIrVXNrb0kwYUVaUHFsSlhWM2RWMjMxMFpaU1Zra3BQOVVubFdlejIrMWJwWlRsWjk4dnBheFdWZlVqZlZJUkVmVnNMTnFKdkVodWJtNlZFT0x6TTFzNW0vLy95d01IRGxUcm1jMWJaV1ptMWdEWTFOWStUVTFOZGZ1Q1JNQ3hZOGRzQURhMHNjKytQWFRvMEU5ZHBFcEVSQmVJUlR1UmwxRVU1WVBta1U5YUNpV2xQYk43MHJsSktkL21QdTBZVlZWZkIrREVqL3RNMVRUdHZEUDNFaEhSaFdIUlR1UjkwZ0ZrdGJSeVNpbXpWVlhsaFg4WFFkTzBETzdURGpzRzROZ1pyZTJuTkUwN3FHOGtJcUtlaTBVN2taZFJGS1VVd0s0ejd0cXRxaW9uLzdrSU5UVTFOZHluSFpPV2x1YVFVbTQvNDY0TW85R1kveE5QSVNLaWk4Q2luY2pMWkdSazFLcXFla0JLNlpSU09qUk4yNStSa1ZHcmR5NXZscHViMjZDcTZnRUFEVkpLSi9kcHV5aFN5djFTeW5vQXFwUXlsZGNBRUJGMUhaUGVBWWlvNHd3R3d3NGhSRFdBZWdBLzZKMm5KekFZRERzQWxBZ2gvTGhQMjhkZ01Pd0ZjQkxBWUVWUnZ0QTdEeEVSRVpHbkVlUEdqVHVVbUpqNGJ3Qkd2Y1AwRUNJeE1mR0h4TVRFZE83VGRoT0ppWW1mSnlZbTVuT2ZFUkYxTGZmWk1ZaDZnZkR3OE1EZzRPRCtxcW9HR0kxR1B5R0VSZTlNSFdXMVduOXRNQmdhNit2ck9XSkhKL0h6ODd0QjB6U2Zob1lHamh6VFRsYXI5V29oUkIrNzNmNjIzbG02Z3BTeVVWWFZlcVBSV0N1RUtHa2VJcFNJcU51eGFLZGVJeTR1Ym9TVThnWWh4R1FBUXdGWUFaaUZFQ1l2dmI3RElLV0VFRUxUTzBnUHduM2FRVkpLUS9NSU1qMTFuMmxTU3FWNWVNc0dBRG1hcHUwRzhFbFdWbGE2M3VHSXFQZGcwVTQ5bVJnNmRHaGZnOEV3U3dpeEdNRDBNeDgwbWcwUUJzQmdFSUNCcHdJUnRVRkthS3FFMUFEVnFaMzFrTnd0cFh4WlZkWE5PVGs1SlFDa2JqbUpxTWRqcFVJOVVteHNiS1FRNGlZQU53c2h4Z0dBTUFpRVIva2piTEEvUWlQOUVkREhCejUrSnBpc1Jwak0zdGpRVGtSZFRWVTBPTzBxR3UwS2Fzc2RxQ3lvUjBWK0hjcHlhNkVwRWxKS0RjQkJBT3RWVlYyZm5aMTlVdS9NUk5RenNXaW5IaWNtSmliT2FEU3VBVEJaQ0dIMUNUQmgySXdCR1A3ei9nam9ZNFdQdndrV1B3NmNSRVFkMTFpdndGR25vSzdDZ2VQZkYrUEl0aUkwMURnaHBYUUEyS01veXIwNU9UbWNaSXFJT2gyTGR1cEp6RU9IRHIzTVlEQjhJSVFJTXZrWU1IQjRDSDcyKzFpRVJ3VkM4R2dub2s0a0pWQ1JYNGNmMXAxQXdhRktLQTROVWtxYmxQTFd6TXpNTHdFMDZwMlJpSG9PRHRGRlBjTElrU010SVNFaGl3MEd3eitFRUtGOWh2aGo2cTNVMFkvcUFBQWdBRWxFUVZSRE1lMzJXQVQwc2JKZ0o2Sk9Kd1RnRjJ4QjNQUitDT3J2aTVwaU8rcXJuVDRBcnVyVHA0L0RhcldtMm13MnA5NDVpYWhuWU5GT1BVSndjUEFTSWNReUlVUlllRXdBcmx3eUNvTVN3bUEwc2E4NkVYVXRnMEdnejVBQVJGd2FndUlUTnRSVk5Gb0JUUGJ4OFZITHk4dDM2SjJQaUhvR0Z1M2s3WXp4OGZFTGhCQXZHWXpDT2lBK0NIT2ZHb2VnZmxZSWpnaERSTjFFQ0FHL0VBdGlwL1ZEWVhvbDZpc2JmU0J4V1dob2FFRkZSVVVhUjVZaG9vdkZvcDI4bVlpTmpiMGN3QXNHZ3dpS25oaU9XZmVOaEgrbzE4MlRSRVE5aE1saVJQVDRjTmhLRzFCWlVBOUlUQW9MQ3p0V1VWRnhnb1U3RVYwTUZ1M2t0ZUxqNDhNQnJBVXdQSGlnbjVqOXdLVUk2bStGWUFkMkl0S1IyV3BFLzlnZ0ZLUlZvcjZ5MFY4SU1TSWtKT1NMeXNyS2FyMnpFWkgzWW9kZjhsWkdLZVhqUW9nSkZqK1RtUFBJYUlSYzRzZUNuWWgwSjRSQThBQmZ6SDV3SkN6K0ppR0VHR3MwR2g5bVF4a1JYUXkrZ1pCWGlvK1BYd0JndWNsaU1FeTdMUlpESi9YVk94SVJVU3QrSVQ3d0NUQWhQN1VTVWtOaVNFaklxY3JLeW1TOWN4R1JkMkxSVGw1bjZOQ2hnNFFRcTRRUUF3YVBEY09FWDBmQjRzdkprb2pJOHdUMTkwVmxRUjBxQytvTlFvaFJnWUdCbjFaWFYxZnBuWXVJdkErN3g1QzNFVUtJMlFCaXpiNUdqSm9kQWY5UUg3MHpFUkcxeVRmSWpFc3Z2d1RXUURPRUVKRm1zL2w2VG14SVJCZUNSVHQ1bGNqSXlGQWh4QUloaEhYZ2lHQkVqZStqZHlRaW9wOFVtUkNLUzBZRkE0QlpDREYvMEtCQkEvWE9SRVRlaDBVN2VSV3IxVHBMQ0RFWkFLYmNFZ09URDN0NEVaRm5NL3NZTWZIWDBVRFRUNFhqZlgxOVorbWRpWWk4RDR0MjhocXhzYkUrQVA0YmdEbDJXbDhNaUEvV094SVJVYnYwancxQy9ILzBBd0N6bEhKWjgvc1pFVkc3c1dnbnJ5R0V1TTFnTU1SYkEwMUltanRFN3poRVJCMHk0VmRSc0FhWklZU0lCZkI3dmZNUWtYZGgwVTdld2dUZ053QVFNVG9VWVlQOTljNURSTlFod1pmNFlVaGlHTkRVQ0xHUUk3Z1JVVWV3YUNldkVCc2JPd3hBbE5Gc3dPQ0VNQTd4U0VSZXgreGp4S0RFTUppc0JnQ0lqSTZPSHFWM0ppTHlIaXpheVZ1TUE5RFg0bWRFeEtnUXZiTVFFVjJRQWZGQjhBMnlRQWdSWkRLWnB1aWRoNGk4QjR0MjhuaFJVVkZXZzhFd0dZQTE1QkkvaEVheWF3d1JlYWZRQ0QrRURQU0ZsTklDWUdMLy92MzVoa1pFN2NLaW5UeWUwV2dNa2xKT0YwS0krSi8xZzhISWVVbUl5RHNaakFZTW5kSVhRZ2dCWUtLdnIyOWZ2VE1Sa1hkZzBVN2VZSlFRWXFUUkxCQTd2Yi9lV1lpSUxzclFxWDFodEJnZ2hCaG1NQmd1MVRzUEVYa0hGdTNrOFlRUTF3QXdYWEpwQ1B4RExYckhJU0s2S1A2aFBvaHN1amJIWkRRYVordWRoNGk4QTR0MjhuZ0dnMkVDQUF3ZUc0YW1YNVNKaUx5WEVBS0R4L1ZwdVptb2J4b2k4aFlzMnNuVG1hU1VZd0NnYjB5ZzNsbUlpRHJGZ1BpZ2x2OGR6YzlpSW1vUHZsR1FSNHVKaVlrUlFnU1pmWTBJNk1OWnY0bW9ad2pvYTRYWjF3Z2hSSEJNVE14UXZmTVFrZWRqMFU0ZXpXQXdqQUVBLzFBTHpGWk9Ia2hFUFlQSmJIQTFSQWdoeHVtZGg0ZzhINHQyOG5TSkFPRGZ4NGRGT3hIMUdFYXpBWUY5clVCVDQ4UjR2Zk1Ra2VkajBVNGVUUWlSZ09iUkZrd3Myb21vaHpCYURBanMyOVRTTHFWa1N6c1JuUmVMZHZKa0FrQUVBUGlGV21DeThIRDFWRG03eTdIMnBqM1krOTdKYnQvMjdqZHpzZmFtUGNqZFc5R3U1UjExQ3RiZXRBY2YveVhOZFY5ZGhRUHIvNWlDTDVjZjZjS2tSRDh5bWdUOGYrd2VFNlYzSGlMeWZDYTlBeENkUzJSa3BCV0FTUmdFckFFbUR2ZllUdldWalhoL2NjbzVIMCtjRjRGeDh5SzdOWk9ucXkxclJGMTVJeHJyRktpS0JxTkozeStJV1R2THNIMWxGaTY5cWo4bS80NzFYRThraElDUG53a0dvNENxU0ZOa1pLUnZRVUdCWGU5Y1JPUzVXTFNUeHpJWURGWUFSbUVBVEQ3c0d0TlJKcXNCZllmNnU5M2Y4cE04L2FoL2ZDQm1QeklNZnFFVzNRdDI2ajJNRmlPRVFhRHA3YzVnQmNDaW5Zak9pVVU3ZVN3aFJGTkx1eERzR25NQkF2djU0T3BsSS9XTzRUVWl4NFRvSFlGNkdaUEZBR0VBaEJBR0thVXZnRXE5TXhHUjUySWxSSjdzeDVaMkMxdmFpYnlGbEZMdkNGN0JhRGJBWUJDUVVob3RGb3VmM25tSXlMT3hwWjA4bVZVSVlSUkN3T1RENzVkZFllZTZYQnpaWEl6WkR3K0RzMEZGeXNlRnFDbHlJTEN2QmVQbVJ5SjZVaC9VVnpWaTM3djV5RSt0Z3VMUTBDL09INU52aTBMWW9MWnJqUHJLUnV4OTd5UUtVcXVoTktnSUdlU0xzYitNUU5TRU1MZGxTN05xa2ZKUklZcVAyYUFxRXFHUnZoaDk3VURFVE9uanRteE5jUU9TUHl4QXdjR205WVlPOGtQaWpSSG5mRzFTU2h6Yldvb2ptNHRSZmNvT3M2OFJReWFFSWVHR1M5ck0vUDdpRlBRYkZvQnJuN3pVZGYvR0pXbW9LckRqZDIrTngvRnRaY2o0dWdpMkVnZjh3eXdZTldjQVJzNGUwR2JPQXgva28vQlFqZXYxSi8xcUVBclRxbkQ0eTJKYzlrQWNvaWE2NzRzTG9UbzFaTzhzeC9IdlNsRjlxZ0VPbXhNQmZYMHdmRlkvakpvekVFSUlsT2ZXNFY4UHB5Tm9nQTkrOWNKWXQzVmsvYnNNMjEvTXd1aHJCMkxpYndjREFKUkdGWWMrSzBMbWpsTFVsampnRTJqRzRIRWhTUHAxSkh5RExhN241dXd1eDlZWE1qSDZ1b0c0WkZRUTlyeVpoNnBURGJqcy9zNTdqVDJaeVdLQU1EWjFqMmx1cENBaU9pY1c3ZVN4ekdhelZVcHBFcUpwZURUcU90bTd5cEczdnhJUlk0SmhEVExqZEhvTnRyNlFpY3NmTW1EM20za1FBaGcwTmhpbFdYVTRmZGlHcjU0NmlsKzlrT0EyZHI3RHB1RFR4dzdENUdOQTVOaGcxSlUxb3VoSURiNzkyd244YkZFMDRtZjJjeTJidDY4Q1cvK1JDWU5SWVBENFVKaDhETWhQcnNLMmYyU2lvY2JacWlDdUxLakg1MDhlZ2NPbW9GOWNBSUlqcktndWJNQ1dGY2ZSSjZydEx3ODcxK2JpNkRjbHNQZ2JNV1JDS0tRRWN2ZVVvenlucnNQN1ovLzZBbVR1S0VQRXFHQUU5dk5CUVdvVmRyMlJCN1BWaUxnWmZWM0xWWnlzdytkUEhrRmpuWXErY2Y0SWpmUkRWWUVkVy83M0dQcEV1VjlmY0xGeTkxWGcrMWV5MFNmS3IrazFha0R1M2dyc2ZTY2ZtZ29rWEg4SitrVDVvMCtVSDhwejYxR1dVNHZ3NklCVzY4ajZkemtBSUg1bTArdFFuQnErZXZvb2lvL1dJbXlJSDRaZDFoL1ZwK3c0dHJVVXB6TnFjTjNUbytEajEvcWp3MTdweE5hL244Q2d4RkQwaXcrRXhZKy9qTFdIMFdKdzlXazNtVXdUeG80ZEc2NTNKdklNVXNwNms4bVVmdURBZ1hxOXM1RG5ZTkZPSGt0VlZiUFpiRFpBQUVZalI0N3BxTm9TQjc1NjVxamIvVCsvTDlhdDZNcmJYNG5ybnhxRm9BRk5qWDNKSHhVZzVhTkNmUHUzNCtnM0xCQ3pIeDRHazhVSVRkSHcyVjh6VUpwWmg1UEpsUmc2dFhXTmNYeGJDVVpmZXduRzN6d0locVppeERVU3l1NjM4aEE5dVEvTVZpUHNOVTU4OTNJMlRENEdYUHRmbHlJa3doY0FZSzl4WXROZkRtSHZleWN4ZEhvNGZQeWJjbjcvY2pZY05nV1RGZ3pHcUtzSHVyWjNaRXN4ZHE3TmRYdU5KNU1yY2ZTYkVnUmZZc1djSjBhNFdvZnQxWTM0OGluM2ZYSStwdzVWNDhZVm8xM3JPZnB0Q2Y3OVdnNE9mMVhVcW1qLy90VnNOTmFwbUhKN0ZFYk83dSs2UDJOekVYYXR5K3Z3ZHMvSFA4eUNxeDhmZ1lFamcxejNqYjVtQURZdU9ZU01yNHVRY0gzVHJ3cHhNL3VpL0o5NXlObGQwYXBvYjdBNVVaaFdqWDV4QWE2L1FlcEhoU2crV29zUlYvVEg1TnVHdVA2T3Fac0tjZUNEQWh6NjlEVEczelNvVlk2c25lWDQyZDNSaVB1UHZxRDJNNW9NRUFJUVFwaDhmWDBmTWhnTW9YcG5Jby9obEZJK0QyQWxBRlh2TU9RWjJIeEpIc3RrTWpWS0tWVXBtN29CVU1jNEd6UVVIcXgyK3ljVjkvN0dJMmIxZHhYc0FERGlpcWFDVTFPQmliY01kbDFUWURBWkVET3RxZXRLNVVuM2dTNkNML0hGK0pzaVhZVWVBQXlkR282SU1jRncxbXM0bFY0REFEaXh2UlJPdTRyRUd5TmN4U0lBK0FhWkVUOHpIS3BENHRTaGFxQzVDMDFaZGgzQ2h2amgwcXRhZDBjWmNYbC85QnZXdXVVWUFJNXVLUUVBakw5cFVLdnVITDdCRmt5NmRVZ0g5bUtUOFRlM1hrL2NqSEJZL0l5b3lLdUhwalh0ejdMc09wUm4xNk5QbEYrcmdoMEFSbDR4QUgzak9yK2xmY0R3b0ZZRk93QUVEL1JGU0lRVjlSVk9OTllyQUlDWXFYMWdNQUk1dTF1UFpaKzdwd0thSWhFM28rbkxsNlpveU5oY0RHdVFDWk51SGR6cTd6anFtb0VRaHFZdmVHY0xDTGNnOW1kc0pPNG9UZEVnSlNDRTBBQ1lwSlJXL3VNL0tXVW9nRUVBeG93Y09kSzNIWWNTOVJKc2FTZVBKWVJvQUtCS0tlRnNaTkhlVWFHRGZUSDNmOGEwYTltd3M3cVkrQWFaWWZJeFFGT2xXN2NPLzdDbTR0VnBkMi84R1RBaUNBYWplMXRBLy9nQUZLWlZvL3EwSFVBb2lvL2JBQUNWK1hic1g5OTZRcWJ5M0taZmcyMGxEZ0JBeVlsYUFNRGc4YUZ0anRVZkh1V1BrbU8xcmU0ck9XR0RNQUNEeDdtUENIT3U3alEvNWV5aE00MG1BL3pETGFnOGFZZXpRWVdQbjhtVmMxQlMyNDJsNGRIK0tEM1I4YTQ1NTlOWXIrRFU0UnFVSExlaHBzZ0JXNGtEMVlWTlg2aVVSZzBXdjZhLzUrRHhvY2pkVTRteTdEcUV4elM5bnN3ZnltRHlNU0I2YXZNWHNRSTduSFlWdnNFK1NObFk0TFl0ZzFtNC9pNW42aGNmd0hrVUxvRFNxRUZxRXFxcUtuYTcvVWxmWDk5Q3ZUT1JSM2hJQ0hHMTNpSEk4N0JvSjQvVjJOallZRGFiVldpQTRtRFIzcFVzdnU1OWtBMUdBYVBGMEtxMUZjMGpYZ0JBV3dPRVdBUGI3c3Rzc2pZOVIydHU1WGZZbWdyKzQ5dEt6NWxKYmY2aVpxOTJBZ0Q4dzh4dExtY3d0YzZucVJvY3RTcjhRczB3dERIbStvV013MjV1WS8rNGhpRnQzZy8yNnNhbW5LSG55TmtGWGJ4eTkxWmd4K3FtTGprQjRSWUVSL2lpWDN3QUhIVUs2c29hWGRrQUlHNUdYK1R1cVVUMnJqS0V4L2lqdHR5QjRxTTJEUDFadUt1N2xNUFcxREpmVStUQXdYK2RQc2RXM2Yvd2ZpR1dOcGVrbjZZNFZHaXFoQkJDVTFWMWQycHFhcGJlbVVoL2lZbUp0K2lkZ1R3VGkzYnlaQTFDQ0VWcUVvcURYZnE4Z2RaRzF4c0FxQ3R2S21pdFFVMXZPU1pyVXdGNzNmSkwwVGZXdlh2TG1WcStKTFFVbEdlejF6aGIzVFlZbTBia2NOU3BrRks2dFFDZnZYeG5hU25LRyt2YlBsYnROVzNudjFBTk5VNTgvM0lXVEZZamZ2bmNTSVFOK2ZFWGhQOTcvSEJUMFg2R3lJUmcrSWFZa2JPN0FoTi9Pd1RaT3lzQUNOY0ZxQUJnYlA1eUZUazJHTE1mSHQ3K01HeGt2eUF0TGUxQ0NMV2hvWUVUS3hIUlQyS2ZkdkprRFMxOTJsbTBlNGV5SFBlQkRqUlZ3OG5rS2dCQXY3aW1BajFzY0ZPQldYVFVkdDUxaGx6UzFOZis5SkVhOTNVcm1sdlhHQUFJSG1pRjJxaWhKTlA5c2RPSDNkZlRHWUl2YWVwNmVqcmpIRG1Qbi8rMWRrUnBWaDJjRFJxaUo0ZTFLdGcxUlVQMUtmZjZ6MkEwSVBZL3dsRmIyb2lTVEJ1eWZpaERZRCtmVm4zaVF5TjhJUXhOL2ZPVlJwNXpYYTJscFYxS3FRa2hXTFFUMFU5aTBVNmV6TlhTN214Z0FlRU5UaCt1d2ZIdHJidThwSDE2R3JaaUIvckZCeUJzY0ZOZjZ0anBmUUZJSFB4WElTcE90dTduclRTcXlOdjM0d1dURVdPQ1lmWTFvdkJnRFRKMy9MaHVUWlBZKzE1K20zMnNveWMzalJHKzU4MDhOTmgrYkZtdktyUWorVVAzdnRxZElUS2hLV2RCYWpWeTkvNll2eVZuYldualR6Ni9vNHpOM1lJcUMxclhldnMzRk1CUjIvYjVFdDg4MGszNjUwV295S3RIM015K3JYNkpzUGlaTURncEZBMDFDdmErY3hLcTBycGJXbGwySFdxS0dqcjFkZlJtTFMzdEFEU0x4Y0toL1lqb0o3RjdESG1zM056Y2hyaTRPQlVRVUhnaGFvZWRhOGpIZ0hBTHB0OFoweVhiN0Q4OEFEKzhsb05qVzBzUUV1R0x5cFAxS00ycWcwK2dDVCs3KzhkdGhnM3hROElORVRqNHIxUDQ1SkhEdUdSVUVBTDcrY0JoVTFHWVhvM1FTRjhNYVo2TXllSm53cVFGZy9IRDZoeDh0eW9iUjc4cFJXQS9DOHF5NjlCUXF5QjZTaGh5ZHJVZUZXWDBOUU9SczZzY3BabDEyTGdrRFplTURJYlRvZUwwNFJyRS83d3ZNcjRxN3ZUWGJ2RXpZZkx2aG1ESHE5bjQ5dS9IRVpFUUFyOFFNMHBPMUtLeFhuWGw3TWoxbXJuN0tsRjF5cjFJSG41WlAwU01DWVovdUFXbjAydndmOHNPSXl6S0QyVlpkV2lzVjlBbjJnL2xiZnpxRVJMaGk3NXgvc2paVlE0SWdiai9jQi94WmZMdmhxQTBzeFpITnBlZ01LMGEvWWNGd21neG9EeW5EcVdaZGJocTJmQldJdzNSaFpGU1FuRm9rRTF2YlVwbVpxYjd0MDhpb2pPd2FDZFBWd0JncktOV2dlclVYUDJiNmZ4YWhudzhXMGhrMTQwZzFpOCtFSWszUm1MLysvbkkrcUVNSnFzUk1kUDZJR2wrSklMNnR5NzB4dDgwQ0NHUnZzajR1Z2luajlTZytLaUFmN2dQWXFiMHdhZzVyWWQySFBiemZ2QUpNT0hncGxNb3k2NUZWYUVCbDR3T3hvVGZETWJoTDl3dm1EUmJqWmp6eEVqcy95QWZlZnNya2J1dkFrRURySmgwNjJCRVQrblRKVVU3bWljb3N2Z2JjWERUS1JSbDFNRGtZMERFNkJCTStPMGdwSDE2Q2tESEpncXJLMnQwNjVzT0FKRUpJVEJiamJqeVA0ZGo3N3NuVVhMY2hxcENPeUxHQkdQU2duaHNmekh6SnpMMlErbUpPa1NNRGtaQXVJL2I0d0hoUHJqdXFVdVJzdkVVOHBNcmtmWHZjbGlEVEFnZTZJdVo5d3pGZ09HQjdjNVA1NmFwOHN6ckszTDBUVU5FM29DWEQ1RkhpNCtQL3l1QUp3YU5EY1ZWUzBmRE43RHRrVG1JUE4zbS96bUsvT1JxM1BEc3FDNlpIYlc5V2liTyt2bTlzWWhwSHVxUnVsOWp2WUt2L2pjZE9mdktvV25hTTVtWm1ZL29uWWs4UTJKaTR1dENpSVVBL3RuUTBIQlBSa2FHKzhVNTFDdXgyWkk4bXFxcUJ3R2dycUlSQ3Z1MWs1ZHkxQ3NveXJEQjdHdnMwbDg2emtkVE5SemJXZ0tmUUJNR1QrRGttM3BTblJwcVNwdTZQZ2toRHVpZGg0ZzhINHQyOG1pS29xUktLV1ZkdWFQTnlYeUlQRW5XempJNDZsc1A3YWc0Vk94NE9Sdk9CZzN4UCs5N1FlUEVkNWFNemNXb3IzQmkxSndCTUxHcm1hNFVwNGJhMGdaSUthWFQ2V1RSVGtUbnhUN3Q1Tkh5OHZMeTR1TGlLaHgxU2g5YldZTnI5QkVpVDNUNGl5TDhzRG9IQTBZRXdyK1BEeHJyRkp3K1hJTUdtNEorY1FFWS8rdElYWEo5OWZSUkdJd0MrYWxWQ0J2aWgxRlhEV2pIczZncjJVb2I0S2hUQWFBc056YzNWKzg4Uk9UNVdMU1RwOU1BcEFDWVZacHR3NUJ4N0lOTG5pdmhoZ2djMjFxQzh0dzZuRHBVRFpPUEVTRVJ2a2o0WlI4TXY3eWZicTNiNWJsMTBCU0o2TWxobVB5N0lURDV0RDF6TFhXZjRtT3U4ZndQNnB1RWlMd0ZpM2J5ZUZMS2ZVS0lXUVdIS3BGMDR4QzNHUzZKUE1XUThhRVlNdDd6K29yL2RrMlMzaEhvREZKS25Fd3BiN21ab204YUl2SVc3TlJJM3VEL0FEUVdwRldocnB4REdST1JkNnN0ZCtCa2FpVUFPQUZzMFRzUEVYa0hGdTNrRFRLbGxFZFVwNFlUL3k3Uk93c1IwVVhKM2xNS1RaV1FVaDVURk9XNDNubUl5RHV3YUNlUHB5aUtUVXI1ZzVSU0h2KytHSm9xOVk1RVJIUkJORlVpYTFjcHBKUVN3Tjc2K3ZveXZUTVJrWGRnMFU0ZUx6YzN0d0hBYmdBTjFVVjJsT1Z4bmdraThrNFZCWFdvT21XSEVLSVJ3SjdpNHVJNnZUTVJrWGRnMFU1ZVFWWFZOQUJsamZVcVRtZFU2UjJIaU9pQ2xKeW9RVU5OSXdEWXBKVDc5YzVEUk42RFJUdDVoWnljbkF3QXAxU25odnkwU2pUYWxYWThpNGpJY3lpTktnclNLdUZzMENDbExNck16T1J3ajBUVWJpemF5VnNvbXFhOUF3QUZhWlVveTJFWEdTTHlMcFdGZHVUc2F4cnFVVXE1RmdDbmVTYWlkbVBSVGw2anBxYm1ud0R5SExVSzBqNHIwRHNPRVZHSEhQZzREdzAySjZTVU9kWFYxYS9yblllSXZBdUxkdklhcGFXbHRhcXFQZzVBT2ZaOU1VcXpiWHBISWlKcWw5SnNHNDV0SzRLVVV0VTA3ZG5TMGxMK1hFaEVIY0tpbmJ5S3crSDRURXE1R3dCKytHY21GQWQvWFNZaXo2WTRWT3grTDd2bDVuNmowZmk1dm9tSXlCdXhhQ2V2VWxCUVVDV2xmRTlLNlNnNldvMlRxUlY2UnlJaStra0Y2VlU0ZmFRYXpUT2diangrL1BocHZUTVJrZmRoMFU3ZVJuTTZuVjhKSVhJYjYxV2tmVkdJdWtxSDNwbUlpTnJVWUhQaThPWkMyS3Vka0ZLZTFqUnRFd0JONzF4RTVIMVl0SlBYeWN2THkxRlY5UmtwcFpwL3NBS0hONS9TT3hJUlVac09iem1GN0QxbExYM1psMmRsWldYcW5ZbUl2Qk9MZHZKS1dWbFo3d0Y0UzFNa0RueVVoNEpEbFhwSElpSnE1ZlRSS3V4ZG53Tk5rWkJTdnBlVmxmVlB2VE1Sa2ZkaTBVN2V5dWwwT2grUlVoNXgxQ3Z5NnhYcEtEOVpDeW1sM3JtSXFKZVRVcUt5c0I1Ym5zK0FvMDZSQUk0SklmN2EzS2VkaU9pQ3NHZ25yNVdibTFzQzRDOEFUdFZXTkdMNzZ1T29PbFd2ZHl3aTZ1VnNKUTM0YnMweFZKNnlBMENwcXFyL2VlTEVpVnk5Y3hHUmQyUFJUdDVNTzNIaXhOY0Fsa01DaFljcThmWGZEc05ldzhZc0l0SkhmWFVqdmxxUmpwTXBGWUFFcEpSL3pjcksrb3dYbnhMUnhXTFJUdDdPZWVMRWlWYzFUZnVycHNyNjR1TTJmUHpvQVZRVzFrSFQyRldHaUxxSDFKcTZ4SHo2WkNwT0g2bUJwa3E3cG1sUFpHWm12c0p1TVVUVUdWaTBVMC94ckpUeU1RQVZaVGwxK0d4NUd0Sy9Lb1RTeU1tWGlLaHJxVTRWNlY4WDR2T24wMUI4d2dZcFpZMlU4c242K3ZvVmVtY2pvcDdEcUhjQW9zNVFVVkdoK3ZuNUhSUkNaQXNocm02b1VjeUZoNW9tTkFuc2EwVkF1QlZDQ0wxakVsRVBvbWtTcDQ5V1kvdXJ4NUgrMVNuVWxqc2dwYXlYVWk2cXI2OS84OVFwWG1SREhUZHc0TURyaEJEakFLUXFpdkpsYVdscG85Nlp5RE9ZOUE1QTFGa0tDZ3JzQU42UGpvNCtiREtaM25BMnFHUHlraXRNSnc5V1luQmlHTWJmT0FSaGcvMWh0aHBoOXVIM1ZTTHFPTVdod3RtZ292eGtIWkwvZFJKNSs4dWhxUkpTU2hYQUlVVlI3czdKeWRtcmQwNGk2bmxZdEZPUGs1T1RreFlkSFQzWFpESXRCSEFqVkl6TTIxK09rOG5sQ0J2a2ovRG9BSVJHK2lPZ2p3OTgvRXd3V1kwd21kbFRqSWpjcVlvR3AxMUZvMTFCYmJrREZmbjFLTSt0UlhsK0hhVHF1bTdtbUpSeW94QmliVTVPVHJhK2lZbW9wMkxSVGoxU1RrNU9Ib0Rsc2JHeGJ3S1lCZUFPYUdKaWVWNGR5dlBxQUFCbXF4RUdvNERCS0NBTTdEcERSTzZrbE5BVUNVMlZjRHBVUUxaNjdJQVE0ZzFGVVRabloyZm5BV0EzQmlMcU1pemFxU2Ryek16TXpBS1FCV0IxVEV6TWFLUFJPQi9BZEFCREcrMktCWUJSQ0dHUVVucFZVN3VVc3FXUHZrQ3JNb0tJT3BNUVFwTlNhZ0RVNXFJOFIwcjVnNnFxRzNKeWNnN3FuWStJZWc4VzdkUnJaR2RuSHdKd0NBREN3OE1EZzRPRCs2dXFHbUEwR3YyRUVCYTk4M1ZRb0srdjd3S0R3UkNyS01xSERRME5PL1VPNU8xTUpsT1UxV3FkRDhEYzBORHdycUlvbkF5SG9HbGFvNnFxOVVhanNWWUlVWktabVZtamR5WWk2cDFZdEZPdlZGWldaaXNySzdQcG5lTkNqUnc1Y29EUmFIeEFDREhXYkRhdlRrOVAzNjUzSm0rWG1KZzRRd2lSS0tXMCt2cjZMazlKU2ZsTzcweEVSRVF0dktwTEFCRVJFUkZSYjhTaW5ZaUlpSWpJdzdGb0p5SWlJaUx5Y0N6YWlZaUlpSWc4SEl0MklpSWlJaUlQeDZLZGlJaUlpTWpEY2NoSEl1b3lVa3B2bmZqSks0ZlFGTTB6YmhFUlVjL0RsbllpSWlJaUlnL0hvcDJJaUlpSXlNT3hhQ2NpSWlJaThuQXMyb21JaUlpSVBCeUxkaUlpRC9UTk45OGdLU2tKSzFldTFEc0tFUkY1QUk0ZVEwVGRZdTdjdWNqTHk4UDI3ZHNSR0JqWTZyRzZ1anI0Ky92cmx1MTh5c3JLTUh2MjdITStmdGRkZCtIdXUrL3Uxa3hFUk5TN3NHZ25JbDB0V3JRSUpTVWwrUGpqai9XT2NsNit2cjRZTldxVTIvMFJFUkc2NUNFaW90NkRSVHNSNldyZnZuMklqSXpVTzBhN1JFWkc0dFZYWDlVN0JoRVI5VUxzMDA1RVJFUkU1T0ZZdEJPUkxtNjY2U1lrSlNVQkFBb0tDcENVbElTa3BDUzg4Y1liclpiNzZxdXZzR0RCQWt5ZE9oVXpac3pBZmZmZGg2TkhqN1phNXN5TE5vOGZQNDdGaXhkajJyUnBtRDE3TnRhc1dRTXBKUlJGd2NzdnY0dzVjK1pnMHFSSm1EOS9Qclp0MjlicHIrdTU1NTVEVWxJU2R1N2NpVysrK1FZMzNYUVRwazZkaW5uejV1SGJiNzhGQUpTWGwyUFpzbVg0eFM5K2dhbFRwMkxSb2tYSXlzbzY1enJMeXNxd2JOa3lYSGJaWlpneVpRcHV1ZVdXTHNsT1JFU2VpMFU3RWVsaTl1elptRDkvUGdBZ0lDQUE4K2ZQeC96NTh6Rml4QWpYTXYvNHh6L3c2S09Qb3FTa0JGZGZmVFdtVHAyS1BYdjJZT0hDaGNqSXlIQmJaMzUrUHU2NjZ5NzQrUGhnNnRTcHNObHNXTDE2TmRhdFc0ZkhIbnNNSDMzMEVjYU9IWXN4WThZZ0t5c0xEejMwVUp2cjZReWJOMi9HOHVYTEVSMGRqVEZqeGlBbkp3ZExseTdGamgwN2NNY2RkK0RRb1VPWVBuMDZCZzRjaUgzNzl1RVBmL2dEN0hhNzIzcXFxcXF3WU1FQ1pHUmtZT3JVcVJnMWFoU09IRG1DSlV1VzROTlBQKzJTN0VSRTVIbllwNTJJZEhINzdiY0RBRFpzMklDUWtCQXNYYnEwMWVPN2R1M0NXMis5aGRHalIrT2xsMTVDUUVBQUFDQTFOUlVMRnk3RS8vN3YvN3ExeW0vZHVoWC84ei8vZzhzdXV3d0FrSnljakR2dnZCTnIxcXhCY0hBdzNuMzNYUXdjT0JBQThMZS8vUTN2dmZjZU5tM2FoSkVqUjdZcmMyRmhJZjcwcHorNTNmL3NzOCs2OHJYWXZuMDczbjc3YlF3YU5BZ0FzR2JOR3F4ZXZScExsaXhCUWtJQ1huenhSZmo0K0VCUkZDeGN1QkRwNmVuNC92dnYzVWFwK2VTVFQ3Qmd3UUxjYzg4OU1CaWEybGsyYjk2TS8velAvOFRmL3ZZM1hINzU1ZkQxOVcxWGZpSWk4bDVzYVNjaWovVGVlKzhCQUI1NTVKRldCZkhZc1dPUmtKQ0F0TFEwVkZWVnRYck82TkdqWFFVN0FJd2JOdzVEaHc2Rm9paFlzR0NCcTJBSGdPdXV1dzRBa0ptWjJlNU05ZlgxMkxWcmw5cy9SVkhjbHAwM2I1NnJZQWZnK2xWQlVSVGNmLy85OFBIeEFRQ1lUQ1pjZWVXVjU4d1NGUldGUC8zcFQ2NkNIUUN1dU9JS1RKNDhHYlcxdGRpN2QyKzc4eE1Sa2ZkaVN6c1JlYVMwdERTWVRDWnMyYklGVzdac2FmVllUVTBOME53WFBpUWt4SFgvOE9IRDNkWXpZTUFBWkdWbFlmVG8wYTN1Nzl1M0w5QmNpTGRYWEZ3YzFxOWYzNjVsaHcwYjF1cDJTRWdJckZZclZGVjFlNnhmdjM1QTgzajFaeHMzYmh5TVJxUGIvUWtKQ2RpOWV6Znk4dkxhblorSWlMd1hpM1lpOGppcXFxSzJ0aFlBc0c3ZHVuTXU1M0E0V3QzMjgvTnpXOFprYW5xYk8zdnlKb3ZGQWdEUU5LMVRNcCt0cmNtaVRDWVRmSHg4V3JXYW41bEZTdW4ybkRPL2xKeXBwVXRNVzYzOFJFVFU4N0JvSnlLUFl6UWFZYkZZWURBWThNTVBQMEFJb1hjazNUaWR6amJ2THk0dUJnQ0Vob1oyY3lJaUl0SUQrN1FUa2U1VVZYVzdMeTR1RGcwTkRXN0RPL1kyUjQ0Y2NidFBWVlhzMkxFRGFPN0hUMFJFUFIrTGRpTFNWVWhJQ01yS3l0ejZjMTk5OWRWQTg3am4xZFhWclI0ckt5dkRnUU1IdWpXblh2YnYzKzgydE9PYmI3Nkpnb0lDakJrekJyR3hzYnBsSXlLaTdzUHVNWjBvSVNFaFFnZ1JwM2NPNnZta2xHRUEydTdzN0dVbVRweUl6WnMzWStIQ2hSZzFhaFFTRWhKdzdiWFh1aVlqU2s1T3h0eTVjekYrL0hqMDZkTUgrZm41Mkx0M0wrNjQ0dzdYNUV6ZDVWeERQZzRjT0JDUFB2cG9sMnd6TVRFUnk1Y3Z4NlpObXhBZEhZM016RXdjUG53WXdiQXJIVzBBQUNBQVNVUkJWTUhCZVB6eHg3dGttMFJFNUhsWXRIZVNrU05IRGpZWURHOENHS3QzRnVyNURBYURBT0IrcGFNWGV2REJCMkczMjVHY25JeWlvaUtNSHo4ZWFMNW84NldYWHNKYmI3MkZyNzc2Q3Q5OTl4MzgvZjB4Y09CQUxGNjhHUFBtemV2MnJDMURQcDR0SmlhbXk3WTVac3dZM0hubm5YanBwWmZ3NVpkZndzL1BEMWRlZVNVV0wxNk15TWpJLzJmdnpzT2lLdnMzZ045blp0Z1JVUkVSbEVVbFhBQ1pRWEZQeXlXWDByUzBmRFcxVEN2TnJPeVg5cWFwWlc5WnRyNlpsV2xsbG1XYjF1c1c1b2FLSXN5d2lZQW95Szdzc2cwd00rZjNCekE1em1DZ3dJeHlmNjZMNjVMblBPZWM3eGx6dXVlWjV6eW54YzVMUkVTV3BlM2UzZFhNQWdNREIwdWwwaDBBUEFFVUM0SlFiZTZhcUUybzBXcTEvNHFKaVRsdTdrSk1FVTB0aDBJdFJtakxkK3dTM1NIa2N2bVhnaURNQi9DMVdxMWVrcENRVUdidW1zZ3ljS1M5K1ZXSW9yaGVGRVUrOFlSYW5GYXJMWTJMaTRzeGR4MUVSRVRVc2hqYW01OUdJcEhFS3BYS0krWXVoSWlJaUlqdURGdzlob2lJaUlqSXdqRzBFeEVSRVJGWk9FNlBJYUlXY3p2ZEdDbVh5MGNLZ3ZDREtJcTJBQjVVcVZSSHpWMFRFUkZSUFk2MEV4RVJFUkZaT0laMklpSWlJaUlMeDlCT1JFUkVSR1RoR05xSmlJaUlpQ3djUXpzUkVSRVJrWVhqNmpGRTFPYkk1WEl2VVJSSFhkZmNHNENkSUFoV29paU9Ed29LOHI1Mm8wNm5PeFliRzV2YXVwVVNFUkhWWW1nbm9qWkhxOVZLWkRMWjF3MXRGd1JoeGZXclZVcWwwbDZ0VVJzUkVaRXBuQjVEUkcxT2JHeHNxazZuTy9GUC9VUlJCR3BIMlU5SFJVVmRhSTNhaUlpSVRHRm9KNkkyU1JDRXIxQVh6T3ZEK2JXdWJSTUU0ZnZXclk2SWlNZ1FRenNSdFVsYXJmWVFnSUpHZEMyb3FhazUwZ29sRVJFUk5ZaWhuWWphcElxS2lnSlJGSlhYejEyL2xpQUlFRVZSS1pGSWNsdTFPQ0lpb3Vzd3RCTlJtNVNTa2xJbUNNSkpBQnBjTngzbW1qOXJCVUU0R1JzYjI1Z1JlU0lpb2hiRDBFNUViWlZPcDlPZEFWQjhnejRWZFgyMHJWZ1hFUkdSRVlaMkltcXpCRUdJQUpCZi8vdjFONldLb25pMXJnOFJFWkZaTWJRVFVadWxVcW55ZERwZG1LbDU3WFZ0WVNxVktzOGN0UkVSRVYyTG9aMkkyalJSRkhjMHRFMFFoQVlmd0VSRVJOU2FHTnFKcUUyTGlZazVyTlBwTXE4ZGJhOWJOU1picVZRZU1HdHhSRVJFZFJqYWlhak5Fd1JoNnpWL3J2L2pEMllyaUlpSTZEb003VVRVNW9taStCc0E5VFZOYWdDL203RWtJaUlpQXd6dFJOVG1xZFhxREZFVTQ2OFpaVCtyMVdvdm1MY3FJaUtpdnpHMEUxR2I1K0RnY0ZVVXhkTmlIUUNucjE2OW10K0lYWW1JaUZvRlF6c1J0WGxSVVZFMWdpQkVDSUpRSmdpQ1dxZlRSYVNscGFrYnNTc1JFVkdyWUdnbklxcWQxeDRPSUU4VXhWS2RUbmZLM1BVUUVSRmRpNkdkaUFoQWRIUjBDb0J6b2lnbXg4YkduamQzUFVSRVJOZVNtYnNBb3JiQ3UzZHZiNGpXdmMxZEJ6V3NUSzFKbEVnRWEyKy93SEhtcm9VYUpncGl5YVZFNjBnZ3FzYmN0UkFSdFJhR2RxSlcwSzFIa0s4QThWZFJRQzl6MTBJTnE5WUIwQUVRaEFYbXJvVWFKZ2dTdFplZlp0bWxKR3h0UkhjaW9qc0NRenRSSzVCWncwTVU0Q0lSSkxZZG5SeGdZODEvZWtRMzQwcGhLVFJhclMwRW9idTVheUVpYWsxTURrU3R5TTdHQ2tzZkhRUC9YaDdtTG9Yb3R2VGlCejhpTFp1cmNSSlIyOFBRVHRTS3BCSUp2THAyUWg4ZmQzT1hRblJic3VXM1ZFVFVSbkgxR0NJaUlpSWlDOGZRVGtSRVJFUms0UmphaVlpSWlJZ3NIRU03RVJFUkVaR0ZZMmduSWlJaUlySndETzFFUkVSRVJCYU9vWjJJaUlpSXlNSXh0Qk1SRVJFUldUaUdkaUlpSWlJaUM4ZlFUa1JFUkVSazRSamFpWWlJaUlnc0hFTTdFUkVSRVpHRlkyZ25JaUlpSXJKd0RPMUUxQ3pDWTVJeGR1RTZiUG50Y0tQM2VmWS9Xekh0K1EzSUs3cmFvclcxUlVjakV6RDBzVlg0Y1B0ZWZkdVZ3aEpNWGJvQno3MzlsVmxySXlLaXBwT1p1d0FpYWg3cnQrN0c3c09SQm0xT0RuYnc5ZXFLYWFORGNFOUl2eFk5Zi9LbEhKUlhWaUgrZkxyUk5sRVVvYTZxZ1oydHRiNU5vOUVpNFVJbTFOVTF1RnhRZ3M0ZG5GcTB2bjhTR2g2TDFaLysxT0QyVDE1NUhJcStQVnExcHVaMnVhQUVsd3RMVUZwUkNZMUdDNWxNYXU2U2lJaW9rUmphaWU0d3ZYM2MwYkc5STZxcU5jaTZYSUNvaEl1SVNyaUlXWk9HWS9Hajk3WFllV2RPR0FhdnJwMFJlSmVuUWZ1aGlIaDgrTzFlTEhwMEhNWVBDOUszeTJSU2ZMRjZJVXJLS3VEZnEzdUwxZFZVWFRxMlJ6ZTNUa2J0N1J6c3pGSlBjd3J3OWNTSEw4K0ZTNGQyRE94RVJMY1pobmFpTzh6Y3lTTXhja0JmL2U4SFQ4Vmh6YWFmOE4yZTR4Z3pPQUIrM3U0dGNsNXJLeGxHRGV4cjFKNmFlUVg1eGFVbTkrbmw2ZFlpdGR5S2tRUDc0dm5aRTgxZFJvc0pDZWhsN2hLSWlPZ21jRTQ3MFIxdXpPQUFUQmd1QndBY1Z5V1p1eHdpSWlLNkNSeHBKMm9EN3ZKeXd4NEFlWVYvMy9CWlhGcU83L2NjUjVncUVUbDV4WkJKSmVqVjNRMVR4NFRndnFIOWpZNFJkZllpdHU4SncvbExPU2lycklKclJ5YzhOR1lRSGhrL0ZMaG1UdmpjeVhmanFlbGpjVFF5QWE5OHRFTy8vK3VmL1lMWFAvc0ZWaklwam42MUJnRHc2TXNmSVQwbkg4ZStXbU13WGFNcHRSMktpTWZLLy82STJaT0dZOG85QS9ESkR3Y1FsWkFLalVhTDRINDk4T0pqazlDMWM0ZG1mVDFucmZndlVyT3U0UENXMS9DL28wcjhmUEFVc3E4VW9YTkhKenc2ZmlnZUhqdllhSjlLZFRWMi9obU92MDdGSWZOS0lTU0NBRy8zemxqMDZIMVE5UEhSOTB2TnVvSnYvemdHNWJsVUZKYVV3ZEhlRmdHK25uanNnYnROVGlPcVVGZmhtOTFIY2ZCMFBQSUtTK0RhcVQybTNodUNibDA2R3ZYTkx5N0Y1Q1h2SU5EWEU1Kzl0Z0NvZTYwbkxub2IvWHAydzhjckhzZm5QeC9Fb2RQeEtDbXJRTS91WGJENGtmc1EzTTk0TG4vVzVVSjg4Zk5CbkRsN0FSWHFhdlRvNW9vRkQ0M0c2YmdVN0R3UWpyZVd6alQ0eG9lSWlHNE5RenRSRzNDMXJCSUEwTTdCRmdDUWZhVVF6LzVuSzNJTFN0Q3JleGZjTjZ3L3lzclZpSWhQd2RwTlB5UGhRaVplZUd5U2Z2ODl4NVI0Yy9OdmNHNW5ydzlpRnpJdVE1V1lwZy90MS9OdzdZaUh4Z3hDd29WTW5Fdk53a0QvbnZCMGM0Rk1kdU12K0pwYVc3Mzg0bElzV1BzRlBOMWNNRnp1aCtqRU5KeFFKU0VqdHdEZi9tY3hyR1ROLzNiMytVOEhzZjlFTkFiMDY0bXVMaDF3S3ZZODN0KzJCL2EyTnBnNFFxN3ZWMXhhanVmZS9ob3A2Ymx3NjlRZTl3N3NoNm9hRGVMT3ArUGN4VXg5YUQraFNzU3IvLzBSTlJvdEJ2VHJnY0dCZCtGeVFURk9SQ2ZoWkV3eVZqLzlNTVlNRHRBZnQxSmRqV2Yvc3hXSnFkbHdkKzJBKzRiMVIyRkpPVDcvNlNCOG16ajFTS3ZUWWRtR2JTZ29LY05BLzU1SXpicUN4TlJzdkxoaEc3Nzl6N1B3N09xaTczc2hJeGVMMW0xQmFZVWEvcjI2dzl1ak05S3k4dkIvNzIvSFhWNWRtK1cxSlNJaVF3enRSSGU0R28wR2g4K2NCUURJZTNzREFOWnMraG01QlNWWS9PaDltRFZwdUw1dmZuRXBubjVqTTM3Njh4U0c5cjhMZ3dKOUFRRGY3VGtPQVBoaTlVSjA2L0wzVFpxRkpXVU5ucmVYcHh1V3piMGZXMzQ5aEhPcFdaZ3dQTWpnUnRTR05MVzJldnRQeEdEWm5QdngwTmhCQUlDeUNqV2VYUE01MG5QeWNUbzJCY01WdlJ2MWVoMkxUTUNsN0R5RE5qY1haeXgvWW9wUjM0ajRGR3gvYXdrNnRuY0VBT3crZkFicnQvNk9uLzQ4WlJEYS83UDVONlNrNTJMcTZJRjRZZllrL2JjS05Sb044b3RyWDhPaXErVllzK2xuaUtLSWphOCtnU0EvYi8zKzBVbHBlTzZ0ci9IV2w3c3dvRjhQT0xkekFBQnMrZTBRRWxPemNXOUlQNng1WnJyK3VPY3VabUh4bTFzYWRiMzFFbE96TVc1SUlENWU4VGhrTWlsRVVjVHJuLzJDQXlkanNPdlFHVHczYTRLKzc1dWJmME5waGRyZzlRYUFYdytleG9adi90ZWs4eElSVWVOd1RqdlJIYXFzUW8zWTVFdFl0dUZiWE15OGd2NTNlV0ZJLzd0dzlrSUc0bE15ME52SEhmK2FPTXhnSHhmbmRsancwR2dBd085SG92VHROUm90QUVDcjFSbjBydytyemVWbWFxdlgyOGZkSUVBNjJ0dmlnWkVLQUVEU3BleEcxNUJiVUlMVGNTa0dQN0hKeHN0WUFzQXpNOFladkFhVFJpamdhRytMOCtrNTBPbHFYNnUwckR3Y1Z5WEJ3N1VqbnA4OTBXQWFrSlZNaHE0dXprRGR0eG5sbFZWNGFNd2dnOEFPQUVGKzNwZzRRbzdLcW1yOGRTb2VxRnN5OC9jalViQzJrdUg1eHlZWkhMZFBEdzg4TW41SW82OFpBR1JTQ1o1LzdPLzZCRUhBalB0cWo1RjhLVWZmTHpFMUM0bXAyYmpMcTZ2QjZ3MEEwOFlNc3FpVmdJaUk3aVFjYVNlNncxdzdqN3hla0o4WC9yTjBKZ1JCUVB6NURBREFzQ0EvQ0lKZzFEZTRiaTN5YTRQYStPRkIyUExySVR6MSttWThPbUVZcHR3ekFCMmNISnE5OXB1cHJWNmZIaDVHYlI2dXRkOEtsSldyRzEzRGpQdUdOSHIxbU92UEtaTkowYVZUZTF6SXVJd0tkVFVjN1cyaFBIY1JBREI2a1A4TnArakVwOVJlKzNDNW44bnRpajQrK1AxSXBQNERTRnAySHNvcTFBank4NEtMY3p1ai9uN2V4cS9IalhpNGR0U1A0TmR6ZDYyOUY2Q3M0dS9YNzJ4SzVnM3J2TXU3cS81YWlJaW8rVEMwRTkxaGZEeGM0ZHpPSGpLWkZHNHV6aGdXNUljUml0NzZFRnhTVmdFQURUN01xR05kR0Mrdi9EdW9QVDVsSkJ4c2JiRHRqNlA0NHVlRDJQcmJJZHcvTWhpTEhoa0hSM3ZiWnF2OVptcXI1MkJyWTlSbWEyTUZBQkNicmNMcnptbG40cHpXZGVjVWE4OWFVRGY5cFg1RXZTRWxwYlhYN3RxcHZjbnRMczYxSS9vVmxWVkEzVHg1QU9qU3lmUnhyWnE0RHJ1cHY4ZjZhNm4vMWdEWFRJbHE2TzlJSnVYNjcwUkVMWUdobmVnT3MvRGgwVGRjdGNPK0x0em1GVjgxdWIzd2FtMFlkSEswMTdkSkpCSThPbUVvcG80ZWlJT240ckI5VHhoMkhUcURTemw1MlBqditjMVcrODNVWnVtc3JXdmZadk5MVEs5Vlg2LythYkY1UmFVRzl3M1VLNmdMeS9VUGVhcWZ4bElmM3E5WGRMWGgrdzF1aFZSYU82dXl0TUwwdHhmRlYwM1hRMFJFdDRaejJvbmFtRDQrdGRNbVRzZW1tTnl1T3BjSzFEMDk4M28yMWxhWWRMY0NYNyt4Q082dUhhQTZsNGJjZ3VJYm43QnVoUC82K2ZETlhadWw2bDMzTUt2VHNTbjYwWGRUK3RaTnRRbVBOcjJXdnZLNmEvZnEyaG1vdTRHMFVsM2RZUC9tNXVYdTB1RHhOUm90NGpnMWhvaW9SVEMwRTdVeGlyNCs2TkhORmZFcEdmaCs3M0dEYmRsWEN2SEZ6MzlCSWhIdzhEVTNHYW9TMHd6NldjbWtzTEdxblRvaGxkejRiY1M1YmxRODgzSkJpOVJtNllMNzlvQ0hhMGZFcDJUZzIvK0ZHV3lyVUZmcFY2cTVmMVF3cksxazJQbm5LY1FrWFRMb2R5WStCWHVPcWRDNVF6dmNHOUlQQU5EQnlRR0tQajRvS2F2QWYzZnNoMWFyMWZjL0dwbUFBeWRqVytSNkJnZjZ3c0hPQnFkaXorTm9aSUsrWGFmVDRkTWYvMFJPWGxHTG5KZUlxSzNqOUJpaU5rWVFCS3hkTkIxTDN2b0tuK3c0Z0FNbll0Qzdod2Z5aTBvUms1U0dDblUxWG5oc0l2enFSb2dCNE44ZjdVRG5qazRJOE8wT21WU0t1UFBwU00yNmdyR0RBeHFjMjF4UDBkY0hnaURnKzcwbmNMbWdCSlZWMVhocjZiK2FyYmJtWm1ySlJ3QVlMdTl0dEZwS1k4aGtVcXhaOURCZWVHY2JQdHNaaWdNbll0Q3ZWemVVbGxjaUp1a1M1azRlQ1MvM3puRHI1SXdWODZkZzNSZS9ZdEdiV3pEUXZ5ZGNPem9oTTdjQU1jbnBzTGUxeGh2UFBnSmJHMnY5c1orZlBSRlB2YjRadXc2ZGdTb3hGWDE3ZEVOT1hoSGlVakl3ZGZSQS9Ib3c0cFpmaitzNTJObmkrZGtUOGVibTMvREtSenN3S0tBWE9qbTN3OW1VREpSVnFERjZrRC8rT2gxdjhrWmlJaUs2ZVF6dFJHMVF6KzV1K09xTlJmam05Nk00RlpPTWZXSFJzTGUxaHJ5UEQyWk9HR2J3aEU0QWVIamNZUHgxS2c3N3dxSWhrMG5oNmRZSkx6OCtHZmZmcmZqSGMvbDR1T0tWK1ZQdzllOUg4ZGZwZVBUczNxVlphMnR1dVFVbHlDMG9NV28zTmMrOHNmcjE3STZ2WG44R1grMCtnb2k0Rk93L0hvTU9UdloxRDFENmU3MzU4Y09DMEsxTEoyei9YeGhpa3k5Qm1aQ0tqdTBkTUhGRUVPWk5IZ21QNjJybzVlbUd6MTliZ005K0NrVjBZaHFPRkNUQXo3c3JQbnA1TGtvcjFDMFMyZ0ZnMHQyMVMxdHUrLzBZVklscHNMVzJRa2hBTHl4NmRCeTIxMzJiWUdQRi83MFFFVFVuRG9VMGs4REF3TUZTcVhRSEFHZEJFR1lxbGNyOTVxNkpMSWQzNzZCUkVNUWRUdloyYnArOFBBc2gvc2FQaFNlNkUvemZlOXR4SWpvSjM2eGJCTjhXZURycTFKZitpOFMwWElnaTFxUWxScTl0OWhNUW1abGNMdjlTRUlUNUFMNVdxOVZMRWhJU1d1YXVjcnJ0Y0U0N0VSRTFpN0lLTlZTSnFYQ3dzNEdQaDZ1NXl5RWl1cU13dEJNUlVaTWNQQlZuOE1BbEFGQlhWV1BkRjcraVFsMk5CMFlHR3p5aGxZaUliaDBuSFJJUlVaUDh1UDhrL3ZQbGJ3ank4MGFYVHUxUldsNEo1YmxVRkpkV3dMOVhkeXg4ZUxTNVN5UWl1dU13dEJNUlVaUE1tWHczZmo4U2hmT1hjaEI1OWdKc2Jhemg3ZDRaY3llUHhOVFJJYkRtVGFoRVJNMk83NnhFUk5Ra0l4UjlNRUxSeDl4bEVCRzFLWnpUVGtSRVJFUms0UmphaVlpSWlJZ3NIRU03RVJFUkVaR0ZZMmduSWlJaUlySndETzFFUkVSRVJCYU9vWjJJaUlpSXlNSXh0Qk1SRVJFUldUaUdkaUlpSWlJaUM4ZlFUa1JFUkVSazRmaEVWS0pXcE5QcGtKMWZqQXVaZWVZdWhlaTJWRldqTlhjSlJFUm13ZEJPMUlvcXEycncwWTZEc0xPeE1uY3BSTGVsckN0RjVpNkJpTWdzR05xSldvRlcwT1ZMUllsYUJ4RzVCU1htTG9mb2RsY2pRQ3d3ZHhGRVJLMkpvWjJvRldTY2l6M1gzYzkvdWxRbjYyYnVXc2cwYTVuWXpWWW1tU1JDbEZWcHhOM1ZHaUhUM0RXUmFWcUpwcUtzdXVLMHVlc2dJbXBORE8xRXJVT2JrUlFmQ1NEUzNJV1FhWEs1ZktRZ0NLK0tJbXhsVW1GZGNvTHFxTGxySWlJaXFzZlZZNGlJaUlpSUxCeERPeEVSRVJHUmhXTm9KeUlpSWlLeWNBenRSRVJFUkVRV2pxR2RpSWlJaU1qQ01iUVRFUkVSRVZrNGhuWWlJaUlpSWd2SDBFNUVSRVJFWk9FWTJvbUlpSWlJTEJ4RE94RVJFUkdSaFdOb0p5SWlJaUt5Y0RKekYwQkUxTm9VQ2tVZkFET3VhL1lXUmRGUkVBUVpnSGtLaFdMVXRSczFHczB2c2JHeDhhMWJLUkVSVVMyR2RpSnFjelFhVGFsTUpsdHpmYnNnQ1BWL25IZjlOaXNycTY5YW96WWlJaUpUT0QyR2lOcWMyTmpZVEoxT2QrU2Yrb21pQ0FEUTZYUW5vcUtpMGx1ak5pSWlJbE1ZMm9tb3JkcU11bUJlSDg2dmRXMmJLSXJiV3JjMElpSWlRNXdlUTBSdFVuVjE5WEViRzVzckFGeHYxRThVeFNzQVRyUmVaVVNXUVRUMWFaWmEwenhUVS9Xb2RRalh6SmUwRkJ4cEo2STJTYXZWRmdHSXJIOWZ2bTVrSGZoN2pudGtaV1hsWlhQVlNVUkVCSVoySW1xcmtwS1N5Z0djQXFDNVFUY3RnRlBKeWNsRnJWZ2FFUkdSRVlaMkltcXJkSUlnbkJGRjhVYUJ2QnhBWkYxNEp5SWlNaHVHZGlKcXN5b3FLczRBdUZML3U0bWJVa3ZLeTh2UG1LVTRJaUtpYXpDMEUxR2JsWmlZV0FEZ2tLbjdqUVJCZ0U2bk81aWNuSnh2bHVLSXFNazJiTmlBNE9CZ0hENThXTjkyNHNRSjNIMzMzZmppaXk4YWZaeEhIMzBVd2NIQktDMHRiYUZLcVRVVkZ4Y2pPRGdZYytmT05YY3B0NFNyeHhCUm02YlZhcitYeVdSTFRHMFRCT0hyMXErSXlISmR1WElGTzNmdVJIaDRPREl6TTZGV3ErSHM3QXd2THk4ODhNQURlT0NCQjh4ZG9wR2twQ1NVbDVjak5qYTIxYzlkWGw0T0J3ZUhaai91bTIrK2lWOS8vUlViTm16QVBmZmNZN0JORkVXbzFXclkyZGsxKzNtYlMzMzlEWW1LaW1yVmVtNFhETzFFMUtiRnhzYWVrc3ZsYVlJZ2VGKzdhb3dvaXVrcWxlcVl1ZXNqc2hRLy8vd3ozbnZ2UFZSWFYwTW1rOEhIeHdmVzF0YTRmUGt5b3FLaUlJcWlSWWIyMmJObnc5dmJHMEZCUWExMnpyUzBOQ3hmdmh6Ky92NVl0V3BWcTUzMzRNR0RlUGZkZDdGMDZWSk1uRGl4MWM1N3MzeDlmZUhzN0d6dU1tNGJETzFFUk1CV0FLL2o3MlVlSVlyaUQrWXVpc2hTYk51MkRSOTk5QkhzN096dzBrc3Y0Y0VISHpRWXljM0t5a0pjWEp4WmEyeUl0YlUxN3IzMzNsWTlaMzUrUGxKU1V0Q3ZYNzlXUGUrRkN4ZVFuMy83ek9oNzZxbW5qTDRwb0lZeHRCTlJtNmZWYW4rVHlXU3ZBS2hQSVpXaUtQNWg1cktJTEVKQ1FnSSsvdmhqMk5yYVl2UG16ZWpUcDQ5Ukh3OFBEM2g0ZUppbFBxSzJncUdkaU5vOHJWYWJMWlZLNHdSQkNFSHRLSHM4Z0ZSejEwVmtDVFp2M2d4UkZMRjQ4V0tUZ2QyVW1wb2FIRGh3QUwvLy9qc3VYYnFFNHVKaWRPM2FGUTg5OUJCbXo1Nk5hMi8rbmo1OU9pNWV2SWlUSjA5aTkrN2QrUEhISDVHVmxRVlhWMWZNbWpVTGp6enlpTkh4czdLeXNHblRKb1NIaDZPaW9nSTllL2JFd29VTFRkWnk0TUFCL1B2Zi84WVRUenlCeFlzWEcyeUxqSXpFbDE5K2liTm56d0lBK3Zmdmo1ZGVldW1tcjZtMHRCU2pSbzNTNzdONzkyN3MzcjBiQVBEMTExOGpJQ0FBcUJ1Si8reXp6eEFXRnFZL3p2MzMzNDk1OCtaQkptdDZORHQ4K0xCQjNhdFdyY0txVmF0Z1pXV0ZVNmRPNmRzVEVoTHcrZWVmSXpvNkdqVTFOZWpac3lmbXpKbURzV1BINnZzVUZ4ZGo5T2pSOFBmM3g4Y2ZmNHdQUHZnQXg0NGRnMWFyeFlnUkkvRHl5eS9EeWNrSmUvZnV4VGZmZklOTGx5NmhZOGVPbURadEd1YlBuNC9tZkpEb3dZTUhzWHo1Y3N5ZE94Zmp4NC9IQng5OGdOallXRGc2T3VLaGh4N0NnZ1VMb05WcThjVVhYMkRQbmozSXo4K0hsNWNYbm5ubW1RWkg4R3RxYXJCNTgyYnMzYnNYZVhsNWNITnp3NVFwVXpCMzdseElwZEptcTcwbE1MUVRVWnQzOXV6WlVybGNmbG9VeFlGMVRhZExTa29LekZ3V2tkbFZWVlhoMUtsVGtNbGttRHAxYXFQM08zVG9FRmF2WGcwL1B6K01HalVLT3AwT2h3NGR3b2NmZmdpdFZvdDU4K1laN2JOeDQwYnMyYk1ISVNFaGNIZDN4OG1USi9IT08rL0F3Y0VCOTk5L3Y3N2Z4WXNYOGVTVFQ2S2twQVFCQVFIdzhmRkJhbW9xWG56eFJmajUrVFc2eHYzNzkyUGx5cFdRU0NRWU1tUUkycmR2ajVpWUdDeFlzQUJXVmxZM2RVMVdWbGFZTVdNR3JseTVnaU5IanNESHh3Y0RCOWErclhUcTFBa0FrSm1aaWZuejV5TS9QeDlEaGd4QnQyN2RvRktwc0duVEpxU2twT0R0dDk5dTlEWFU2OWF0RzJiTW1JSDQrSGdrSkNSZzBLQkI4UEx5TXZnQWNPVElFU3hmdmh3eW1ReWpSbzJDcmEwdHdzTENzR0xGQ2hRVkZXSEdqQmtHeDZ5dXJzYlRUejhOYTJ0ckRCczJEQkVSRWRpM2J4OEtDZ3B3NzczM1lzT0dEUmcyYkJpNmQrK09zTEF3Yk5xMENYWjJkcGcxYTFhVDYvOG5HUmtaV0xod0lZS0NnakIwNkZDY09IRUNuMy8rT2FSU0tjNmZQNCtJaUFnTUdUSUVWNjVjZ1ZLcHhQLzkzLzloMjdadDZOdTNyOEZ4UkZIRXNtWExjTzdjT1FRSEIwT3RWdVBNbVRQWXVIRWowdFBUc1diTm1tYXZuU3hRWUdEZ1lMbGNuaXFYeTRzVUNzVjRjOWREUkUwVEZCUTBTNkZRbENnVWlvcisvZnZQTm5jOVJPWW1pcUtZa0pBZ0toUUtjZGFzV1dKVHFGUXFNVEl5MHFEdDBxVkw0c0NCQThYeDQ4Y2J0RC84OE1PaVFxRVFwMCtmTGhZVUZPamJmL25sRjFHaFVJai8rdGUvRFByUG5qMWJWQ2dVNG5mZmZXZlEvdE5QUDRrS2hVSlVLQlRpb1VPSDlPMzc5KzhYRlFxRitNa25uK2piOHZQenhXSERob21EQnc4V1kyTmo5ZTNWMWRYaXlwVXI5Y2U1ZXZYcVRWM1RtVE5uUklWQ0lhNWR1OWJvdFprN2Q2Nm9VQ2pFQXdjTzZOdHFhbXJFSlV1V2lBcUZRZ3dQRHpmNW1sNXIzYnAxUnRjcGlxTDQyV2VmaVFxRlF0eXpaNDlCZTJGaG9UaGl4QWh4NU1pUlltcHFxcjY5cUtoSUhEZHVuRGgwNkZEOXRSWVZGZW12Zi8zNjlRWjlSNDhlTFNvVUNuSFFvRUhpaVJNbjlOdU9IRGtpS2hRS2NlclVxZjlZKzdYMXo1dzVVMXk4ZUxIQno0OC8vcWp2RnhvYXFxL2w0TUdEK3Zhb3FDaFJvVkNJSVNFaDR0aXhZOFhzN0d6OXRnMGJOb2dLaFVKY3QyNmRRZTMxeDNucXFhZkUwdEpTL2JZTEZ5Nkk5OXh6ajZoUUtFU1ZTcVZ2Ti9lL1AxTzRUanNSVWUwVW1YQUFlYUlvWGhVRTRiUzU2eUd5QkNVbEpRRFE1QlUrZ29LQ0VCd2NiTkRtNmVrSkh4OGZYTGx5QmVYbDVVYjdMRm15QkIwN2R0VC9Qbm55WkRnNk9pSTVPUms2blE2b205NlJrSkNBdSs2NkN6Tm56alRZLytHSEgwYi8vdjBiVmQrZVBYdFFXVm1KaHg1NlNEOWxCUUNzckt6d3lpdXZtQnhwdjVscnVsNThmRHppNHVJd2F0UW9qQnMzVHQ4dWs4bjBJOVJIang1dDFEVTB4ZSsvLzQ3eThuSXNYTGdRM3Q3ZStuWm5aMmRNbmp3WmFyVWFwMDhidnUxWlcxdGowYUpGQm4zcnA5RU1IandZUTRjTzFXKzcrKzY3NGVUa2hFdVhMcUdtcHFiUmRTVWxKU0U4UE56Z0p6WFZlR1ppUUVBQVJvOGVyZjlkb1ZDZ1o4K2UwR2cwbURObkRycDI3YXJmTm5ueVpBQkFTa3FLMFhFa0VnbldyRmtEUjBkSGZWdVBIajB3ZTNidE9NMWZmLzNWNk5yTmdkTmppSWdBeE1YRnBjcmw4bmdBN2FPam95K1l1eDRpUzJCdGJRMEFxS3lzYlBLK1pXVmxPSFBtREdKalk1R1JrWUhNekV5a3BhVUJBTlJxdGRINjVkZXZ0Q0tUeWVEbTVvYVVsQlJVVkZUQTBkRlJ2OWI2eUpFalRjNmQ3dDI3TjJKaVl2Nnh0bXVQY3oxN2UzdDRlWG1aREgxTnZhYUd6bHRSVVlHTkd6Y2FiS3YvZ0pTWm1mbVA5VGRWL1d1U2twSmlkTjdFeEVTZzdqNkJhM2w0ZUJpRVd3RDZjQndZR0dqUUxnZ0NPbmZ1akt0WHI2S2lvZ0x0MjdkdlZGMm0xcGszcFhmdjNrWnRibTV1dUhEaGdzR0hMZ0RvM0xrelVQY2FYNjlidDI1d2MzTXphcS8vc0plZW50Nm91czJGb1oyb0JiajM2T3RwYlNYcjI0aXVaRUVxcW5WSkFtRGw3UmM0cmhIZHljSm9SS0V3TTFtbUFxSWFQOVJITjFRZmNGSlNVcURUNlNDUk5PNEwrc09IRDJQdDJyVW9MUzJGbTVzYmZIeDgwTDkvZjVTV2xpSTNOeGVtWmgrWUNyeTJ0clpBM1Z4a0FDZ3NMQVFBZE9uU3hlUjVUWTJRbTFKVVZHUndmWTA1enMxYzAvV0tpNHNCQUJFUkVZaUlpRERacDZxcXFsSFgwQlQxSHdqcWI0cHR6SGxOL1gzVXo1RTN0YTMrQTE1THpDeXh0N2R2ZEMzMWRkUi9PM090RGgwNjNQRDRHbzJtV2VwdEtRenRSTTNNdlVkZlQydHI2Mjhnb1BXZTVFSE5vcXIrUFY0aVBHN21VdWdtV0lsaW1hZWY1cFgwSkd3M2R5MTNDbmQzZDdpN3V5TTdPeHZIamgweldCbWxJY1hGeFhqdHRkZGdaMmVISDM3NEFiNit2dnB0anovK09ISnpjMis2bnZwQVZoOStyMWNmNnY5SmZTZ3ZMaTVHOSs3ZC8vRTR6WFZOOWVGdzZkS2xtRE5uVHFQMmFRNzFhK3B2MjdhdDFkZU90eVRWMWRVbTIrdi8vaG9LOVphQ29aMm9tVmxMWk80QXZBVkJjTFpyN3dRcmF4dHpsMFIweHlzckxJUk9vM0dXQUQzTlhjdWRac2FNR2Zqd3d3L3g3cnZ2b24vLy92OFliTTZlUFl1S2lncE1uanpaSU54cU5CcjlWSktiVlQ4Zk95b3FDbzgvYnZqWldxUFJOR3BxREFENCtQamd6Smt6aUlxS01wcGVrWkdSZ2N1WEx4dTBOZldhNnFmdVhEL2FXNyt2VXFsc2tkQmVmMTZ0Vm10MDN2RHdjS2hVcWpZZDJ0UFMwbEJaV1dud1lERFVyYXlEdXJuemxveWhuYWlGV05uWUlHVDZRM0R2WXp3WGo0aWExNzRONGMvdi9BQUFJQUJKUkVGVUg2QTRPOGZjWmR5UkhuMzBVUnc4ZUJEeDhmR1lPM2N1VnF4WWdTRkRoaGpNS1U5S1NrSnNiQ3ltVDUrdUg4VytjTUh3MXBCUFAvMFVWNjlldmFWYWhnd1pBZ2NIQjRTSGgyUHYzcjJZT0hFaVVCZU9QLzc0WTZONTJRMFpPM1lzZHU3Y2lXM2J0bUhZc0dINk1GMVdWb1kzM25qRHFIOVRyNm4rZzgybFM1Y00ya05DUXVEaTRvS3dzRERzMjdjUEV5Wk0wRzhUUlJHaG9hRUdONmcyVmYwTnc5ZlB6WjQ0Y1NLMmJkdUdMVnUyWVBEZ3dlalZxNWQrVzFWVkZjTER3eHYxTGNydHJyS3lFdSs4OHc1ZWZmVlYvZlFhcFZLSi9mdjN3OTdlSHZmZGQ1KzVTN3doaG5haUZpS1JTdEhKc3h2Yyt6UiszV0FpdWpsV2RYT2ZxZmxaV1ZuaG80OCt3a3N2dlFTVlNvVWxTNWJBMmRrWm5wNmVxS21wUVU1T0RvcUxpNkZRS0RCOStuUUVCQVRBemMwTlo4NmN3Yng1OCtEbjU0ZUVoQVNVbHBhaWQrL2UraHNmYjRhRGd3T1dMVnVHMTE5L0hhdFdyY0l2di93Q0R3OFBKQ1Frb0tTa0JHUEhqa1ZvYU9nL0hrZWhVR0RTcEVuWXMyY1A1czZkaTRFREI4TGUzaDVSVVZIdzhmRkJ6NTQ5RFFKNlU2L0owOU1UWGJwMFFXeHNyUDcxbWoxN052ejgvTEJxMVNvc1c3WU1LMWV1eE02ZE8rSHI2NHVhbWhvb2xVcGtabWJlVW1nZk1HQUFCRUhBdDk5K2k5emNYRlJXVm1MRGhnM3c5ZlhGRTA4OGdhMWJ0MkxXckZrWU5HZ1FQRHc4VUZ4Y2pOT25UNk5uejU1bUNlMmJOMi9HTDcvOFl0UStmLzU4eU9YeVpqOWY5KzdkY2VyVUtVeWZQaDJCZ1lFb0tpcENlSGc0UkZIRXE2KysydVJWa2xvYmwzd2tJaUtpRzNKMmRzYm16WnZ4MWx0dlljU0lFWkJLcFVoSVNFQk9UZzVjWEZ3d1k4WU1MRnUyREtpYlA3MXg0MGFNR0RFQ2x5NWR3djc5KytIdTdvN05temVidktHd3FhWk1tWUlOR3phZ2I5KytTRWhJUUZoWUdIcjE2b1Z0MjdiQnhjV2wwY2RadlhvMW5uMzJXWFR1M0JtblRwMUNkSFEwSms2Y2lJOCsrc2pvaHR1bVhwTk1Kc1A2OWV2UnAwOGZSRVpHUXFsVXdzYW1kcXJrOE9IRHNXWExGb3dZTVFKcGFXbjQ0NDgvb0ZRcTRlZm5oeTFidHR6U2E5T2pSdytzV3JVS3JxNnVDQTBOTlpocnYzanhZcXhidHc1OSt2UkJWRlFVL3ZlLy95RWxKUVgzM1hlZjJSNHFaR3JKeC9Ed2NCUVV0TXl6N2RxM2I0L05temZEeThzTGYvMzFGMVFxRllLRGc3RnAweWFNSDIvNWo5aHB2bWZOdG5HQmdZR0RwVkxwRGdET2dpRE1WQ3FWKzgxZEU1bUhkNi9Bd1pCSmR0ZzZPbmhQV3JFTVBnT0NHN0VYRWQyS2JZdWZSOTdGVklnaTFxUWxScTgxZHoxM0FrdDl3QXhSYXhCTXJTbHFaaHhwSnlJaUlpS3ljQXp0UkVSRVJFUVdqcUdkaUlpSWlNakNNYlFURVJFUkVWazRMdmxJUkVSRVJpenhScnkyUUM2WGZ5a0l3bndBWDZ2VjZpVUpDUWxsNXE2SkxBTkgyb21JaUlpSUxCeERPeEVSRVJHUmhXTm9KeUlpSWlLeWNBenRSRVJFUkVRV2pxR2RpSWlJaU1qQ01iUVRFUkVSRVZrNGhuWWlJaUlpSWd2SDBFNUVSRVJFWk9FWTJvbUlpSWlJTEJ4RE94RVJFUkdSaFdOb0p5SWlJaUt5Y0F6dFJFUkVSRVFXanFHZGlJaUlpTWpDTWJRVEVSRVJFVms0aG5ZaUlpSWlJZ3ZIMEU1RVJFUkVaT0ZrNWk2QWlNaWNVbzRlUmZ6dVhTakp5b0pyNzk2WXNQWjFjNWRFUkVSa2hLR2RpSnJrNHZFd0hIbi8vVWIxbmZYdHQ3QnhjR3p4bW03V3hlUEhjZXlqRDJIYnZqMThoZytIMU1ySzNDVVJFUkdaeE5CT1JFMWk1K3lNcmdFQit0OTFHZzB1bnpzSG1hMHRPdnY2R3ZTVlNDMzdMZWJjdnIwQWdBbHJYMGNIVDA5emwwTkVSTlFneS80L0toRlpuSzcrQWVqcS8zZG9MOHZQeDg2RkM5RE96ZTIybTFweU5TY0hNaHNiQm5ZaUlySjR2QkdWaUZxVlRxY3pkd2w2T3EwV0VsbkxqVjJJb3RoaXg3NFpsdlRhRXhGUjAzQ2tuWWhheks5TG4wTnhSZ1ptZjdzZHA3ZHVSZHFwY0RoMjZZS3A3MzhBQU1pT2kwWEMzcjBvU2t0RGVXRWhiQjBkMFgxZ0NBWTg5aGhzSEJ6MHh3bmYvQVhPN2R1SGNhdFdRWkJJb2ZwaEJ3clQwaUMxc1lIUDBHRUltVGNYTW1zYmZYK2RUb2Z6aC81QzBwOS80bXBPRGtTZER1M2QzVEZnemh5NEJ3VGl3QnV2STB1bDB2ZmZPbTBxQUdEWU00dmdOM1lzQUVCOTlTcmlkdTlDZXNRWmxGMjVESWxNaGc1ZVh1Zzlmang2M1QzUzREcFRUNTdFNFEzdkltRHFWTGdIQk9MVTFpMG95Y3JDdlMrL0RMYytmZkg5dkxub2ZOZGRHUHZxU3B6NSttdWtSNTZCcU5PaGUzQXdCais1QURhT2prZzVlaFJ4dTM1RFNYWTI3TnEzaDkvWWNlai84TU1RQk1IZ1hCVkZSVkQrc0FPWmtaRlFsNWJDb1hObitJNjZCd0ZUcDBKNnpRZVFhMSt6NG93TXhPM2FoY3JpWW91L3o0Q0lpRXhqYUNlaUZuZm0yMjI0bkpTSVhxTkdvWDd3dWFLb0VQdFhyNFpENTg3bzZ1OFBLenM3NU1URkllblBBeWk3Y2dYM3ZmYWEwWEV5VlNva2g0YkN6ZDhmM1FjTVFLWktoY1Q5KzZDdHJzYUlaNS9WOXp1eGNTUE9IejRFNSs3ZDBYUGtTRlJYVk9CS1lpS0tMbDJDZTBBZ3VnOFlBQ2MzTnlRZlBBaFJGUFZCdllObmR3REExY3U1MlBmYWF5alB5ME1IYisvYVk1U1hJeXNtQnNjKy9CRDU1ODlqOFB3bmplcXJLQ3pFb1hmZlFiZmdZTGo2K2NIYTNsNi9UVnRkZy8yclYwTnFiWVZ1Q2dWeVltTng0ZGd4VkJRWHczdndZSnpldWhYZEZBbzR1WFZGUmxRa2xEdStoOHpXQnY0UFROWWY0MnB1THZhOCttOVVGaFhCSTBpT2RtNXV1SHd1QWNvZDM2TW8vUkx1V2ZhU1VVMlhUcDlHNnNtVDhCazZGT3FyVndFSVJuM29ob1Nnb0tDNUVvbmtLVkVVL1FWQmtBRklFRVZ4czBxbCtoeUFaWDJkUWtSM0xJWjJJbXB4ZWVmUDQ4SDMzb2ZNNXUvUmNJbk1Dc09lZmdhK28wZERJcFVDQUxRMU5majErYVhJaWxiaGFtNHVuTnpjREk2VEhCcUtDVytzUStkZXZRQUFSZW5wMkxYc1JhUWNQWUtCYytmQ3RsMDdWQllYNC96aFEyalhwUXVtYkhoUHZ5S01UcWREZFZrWkFLRHZoSWxBM2VveG9rNkhJUXNXR3B6bjZBY2ZvRHd2RHdQbnpFWEFndy9xMnl1S2lyRG4zNjhnWWM4ZWRGTUVvNXRjYnJEZnhlUEhNV0x4cytnMWFwUytyVFlvQTRWcHFlZ3pjU0tHUExsQTMvN3IwdWVRRXh1THkrZk9ZY3dycjZDYlhBRUF1QlFSZ2IvZWZndEpmLzVwRU5xUGZ2Z0JLb3VLTU9yRlplZ3hmSGp0YTZiUjRLKzMzMExxaVJPNGEvUVllQVFGR2RYMHdOdnI0ZHl0VzVQLzNnaVF5K1VmQzRMd0xJQUxnaURzRWtYUkNjQm9RUkEyeWVYeWdTcVZhcjY1YXlTaXRvRnoyb21veGZsUG5tSVEyQUhBdGwwNytJMGJwdy9zQUNDMXN0SUg0ZUtNREtQajlMN3ZQbjFnQjRBT25wN3dDQXFDcU5XaU9EMGRxSnVuRGdDaVRqU1lVeTZSU0dEcjVQU1B0VjVKVGtaZWNqSmNldmFFLzVRcEJ0dnNPM1NBZk9aTUFFRHl3VkNqZlIwN2QwYlBrU09OMnV1dlRUSHpYMzlmdjVNVGZJWU9CUUI0OU8rdkQrd0E0RGx3SUt3ZEhWR1NsUVZ0VFkxQlhaNGhnL1NCSFFDa01objYxUVg3OURNUlJ1ZjFIaktFZ2YzVzlBTHdtRktwN0tWVUtoOVRxVlJUYW1wcStvaWltQzBJd2hNS2hTTFkzQVVTVWR2QWtYWWlhbkd1Zm40bTIzVWFEWExQSmVCeXdqbGN6Y25HMWR4Y0ZHZG1BZ0EwVlZWRy9WMTYrUnExdGV2U0JRQlFWVjRPQUhEbzFBbHUvZnlSZXpZZXU1Y3RROERVQjlGaitIQ0RPZTgzY2lVcENRRFFmY0FBby9ua0FPQWVFQWdBS0VoTk5YbWRwdllCQU1jdVhRem02UU9BWTJkWC9YN1hFZ1FCRGgwN29ycXNERFZxTmFSV1ZzaExycTJyUmwySnlPKzJHL1N2S3EzOUJ1RnE3bVdqODNicDNmc2ZycGord1J5bFVwbDNiVU44Zkh5R1hDNy9ETURyb2lnT0JSQmx2dktJcUsxZ2FDZWlGbWZmb1lOUlczRldKdjU2KzIyVVpHWEIydEVSSGIyODRPelJEUktaREpjVEVreE9GYloyc0RkcXF4L0JGOFcvVjBZWnMySUZJcmR2Ui9KZkIzSDhrMDhRdVcwYkFxZE5RNzhISmpjWXF1dFZsZFpPWjdIdjJNbmtkdHYyN1FFQTFSVVZqYnBPZmUzMnhyVkxaTFhmTWxqWkdXL1RQK2lwN3R1QyttazJPYkd4eUltTk5Ya09iWFcxVVp1ZHMzT0ROYlZWQ29YaUhRRC9KNHJpWnlxVjZwbjY5dURnWUh1ZFRuY2VnSk5FSXVrWEZSV1ZybEtwOGhvNFRBbHFQMkFaZjdva0ltb0JETzFFMVBKTTVPU3cvMzZDa3V4c2pIcHhHWHlHRGRPSDZhanZ2cXNMN1RmUDJzRUJRNTk2Q3ZKSEhrSFN3VkRFNzk2TmlLKy9SazFsSmVTUFBIckRmZXNEZEVWaG9jbnQ2cEppb0c1Nmo1Ri8rRUJ3SzZ4czdRREFhSjc5UHhFa25BVjVQWTFHczFZbWt6MHFDTUtUUVVGQjcwZEhSNTlIN1JLZEx3dUM0SzdUNlo2UGlvcEsvNGZEakVEdHZSSm5XNlZvSW1yeitHNU9SSzJ1UnExR1huSVNPbnA1b2NmdzRRYWozNFdYMHBydFBIYk96Z2g2ZURvZWVIczlBT0Q4NGNQL3VJOUxyNTVBM1VvMXB1U2VyYzFvcm42dE8rMmtnN2RYN2ZrVG1CRnZWV3hzYkRtQXBRQmtFb2xrSFdwdk9IVVhSZkVsVVJRam9xT2ovM3VqL1JVS3hiMEFwb21pZURZNk92cEVxeFZPUkcwYVF6c1J0VHBCSW9FZ2xhSXNQeDlWNVdYNjl2VElTR1JFUnQ3U3NTdExTbENjbFduUVpsVTNOYVV4RDFMcTZoK0FEcDZleUV0T1F0enVYUWJicmw3T1JkVDMzME9RU05CbjRvUmJxck9wM0FNQ1lkK2hBeklpSTVGeTdLakJObEVVY2ZINDhWYXQ1M2FuVkNwL0E3QkhGTVhwZ1lHQkNnRC9FUVRCUmhDRUJRQWFmQXBWVUZEUWc2SW8vaTRJUXJsV3E1M1R1bFVUVVZ2RzZURkUxT3BrMXRid0NnbEJXbmc0ZHIrNERCNXlPY29MOHBFYkh3L1BrQkNrUnhpdmd0SllsY1hGMlBYaUMranE3NCtPWHQ3UVZGY2pJNnIyZzhDMXl5YzJSQkFFakh6aFJleGYvUnJPZlBNTkxodzlCcGRlUFZGUldJakw1ODZocHJJU2crWS9DWmNlUFcrNnhwc2h0YkxDc0VXTDhOZjY5VGoyNFlkSTNMY1BIYnk4YTIvbVRUaUwwdHhjZzFWbDZKOXBOSm9sTXBuc1hxbFV1aFZBZ0NpSzYxVXFsY2tiQm9LRGc2MUVVWHdId1BPaUtHWUNlREEyTmxiWitsVVRVVnZGMEU1RVpqRjgwV0xZT3JWSCtwa0lwQnc1REplZVBURit6UnBrUlVmZlVtaDM2TlFKdnZmY2kreTRXRnhPVElTTmd3TTZldnRnK0tMRlJ1dXFONlNqbHhjbWIzZ1BNVC8vakV5VkVpbEhqa0JtYXd1M2Z2M2dQM2tLdXZyNzMzUjl0Nko3OEFCTVhQY21ZbjcrQ1pjVEUxRnc4U0xzTzNWQ0p4OGZqRmp5bkZscXVwM0Z4c2FtS2hTS3J3UkJXQ1NLWWxWRlJjVmJwdnI1Ky90M0VVVnhONEJCb2lqK1VsMWR2ZkRzMmJPbWIzb2dJbW9oZkRSZU13a01EQndzbFVwM0FIQVdCR0dtVXFuY2IrNmF5RHk4ZXdVT2hreXl3OWJSd1h2U2ltWHdHY0JsbklsYTJyYkZ6eVB2WWlwRUVXdlNFcVBYTm1hZnZuMzd1dG5ZMkp3Rm9CVUVvYk1vaWl0VUt0WDZhL3ZJNWZMT0FFNEM2QzZLNHBMbzZPak5MWFlSUkxYL3pYMHBDTUo4QUYrcjFlb2xDUWtKWlkzWWpkb0F6bWtuSXFJMnlkYldkbFBkUU1zRUFIR0NJS3hXS0JTOXJ1dTJHVUFQblU0M21ZR2RpTXlKb1oySWlOb2N1VncrRThDREFEWXJsY29vVVJSZkFHQUg0UFA2UHNIQndaNkNJRXdSQk9Gb1RFek1uK2F0bUlqYU9zNXBKeUtpTmlVd01OQlZFSVNQUlZFc2xrZ2tLd0ZBcFZMOUpaZkxkd3VDTUVVdWx6K2hVcW0yaXFMWUg3V3I4L1NReStXN1RCMUxFSVFpcFZMNWVHdGZBeEcxUFF6dFJFVFVwa2lsMG8wQVhBQXNqWXFLeXE5dkZ3VGhKVkVVSndEWTRPL3Z2MGVuMHpsSkpCSUlndUFGd012VXNVUlJ2TnlxeFJOUm04WFFUa1JFYllwS3BacHVxbDJwVktZQXNMbW02YnU2SHlJaXMrT2NkaUlpSWlJaUM4ZlFUa1JFUkVSazRSamFpWWlhU1ZWNUdiWk9tNHJmWG56QjNLVVFFZEVkaG5QYWljaXNmbG55TEVxeXNreHVjK3ZYRHhQZldOZnFOUkVSRVZrYWhuWWlzZ2h1L2ZwQmtCaCsrZGZSMjhkczlSQVJFVmtTaG5ZaXNnaWpWNnlBallPanVjc2dJaUt5U0p6VFRrUms0WFE2bmJsTElDSWlNK05JT3hIZEZsSlBuc1RoRGU4aVlPcFUrSTBkaHpQZmZJUHN1RmpvdEZxNEJ3Umc4Sk5Qb3AxckY2UDlyaVFuSWZhMzMzQWxLUW5WWldXd2RYSkN0K0JnREg5bWtiNlBWcU5CY3VpZlNEbDZGTVVaR2RCcE5Ham41b1lldzBlZzMrVEpzTEt4TVRpbUtJcElEZzNGdWYzN1VaS1ZDU3Q3ZTNnTkdvVCsweDVxc1A2S29pSW9mOWlCek1oSXFFdEw0ZEM1TTN4SDNZT0FxVk1obGYzOVZ2enIwdWRRbkpHQjJkOXV4K210VzVGMktoeU9YYnBnNnZzZk5OdHJTVVJFdHgrR2RpSzZyVlFVRnVLUEZjdlIzdDBkbmdNSElqY2hBUm1Sa2JpYWs0TUgzLzhBVWlzcmZkOXorL2NoZlBObUNCSUozQU1EWWQreEkwcHpMeVAxeEFsOWFOZlcxT0RQTjljaEp6WVc5aDA3d25QUUlBaUNnSno0ZUNoM2ZJK01xRWlNWC91NlFYQS8rZm5uU1ByekFLd2RIT0ExYURCRVVZZlVreWRSY1BHaXlacXY1dVppejZ2L1JtVlJFVHlDNUdqbjVvYkw1eEtnM1BFOWl0SXY0WjVsTHhudGMrYmJiYmljbEloZW8wWkJGRnZrcFNRaW90c0lRenNSV1lSRDc3d0RpY3p3TGFuL1F3L0RyVzlmZzdZTFI0OWk4SUlGNkR0aElnQ2dxcndjLzF1eEhDVlpXY2lLam9ibndJRUFnTHlVRkp6Njhrdll0bXVIKzFhdlJpZWZIdnBqbEdSbjYvK3MrdkZINU1UR3dtdlFZSXg4NFFYSXJLMkJ1akIvK0wwTlNJK0lRTXhQUDJIQTdOa0FnUFRJU0NUOWVRRHRQVHd3OFkxMXNITjJCZ0JVRmhkai85bzFKcS90NkljZm9MS29DS05lWElZZXc0ZlhIbCtqd1Y5dnY0WFVFeWR3MStneDhBZ0tNdGduNy94NVBQamUrNUJkTjhwUFJFUnRFK2UwRTVGRnlJbUxRNVpLWmZCVFdWeHMxTStsWjA5OVlBY0FHd2NIK0k0ZUF3QUdJOTN4dTNkQjFPa3dZTTRjZzhBT0FPM2QzWUc2NEh4dS96N0liR3d3Wk9FQ2ZXQUhBS21WRlFZL01SK0NWSXFrZzZINjlzUUQrd0VBd2JObjZ3TTdBTmc1T3lOazN1Tkc5VjVKVGtaZWNqSThRd2JwQXpzQVNHVXk5SHRnTWdBZy9VeUUwWDcrazZjd3NCTVJrUjVIMm9uSUlzejY5dHRHclI3ajBzdlhxTTNKclhZdWUxVjV1YjR0Sno0ZUVBU0RvSHk5NG93TTFGUlV3SzFmUDloMzZHaTAzZEhWRmUyNmRNSFY3R3lVNWVmRDBjVUZWNUtTSUVnazhBd2VZTlMvVTQ4ZVJtMTV5VWtBZ0JwMUpTSy8yMjZ3cmFxMERBQndOZmV5MFg2dWZuNE4xazFFUkcwUFF6c1IzVmFzN08yTTJ2NGVrYTZkL0szVGFxRXVLWUZkaHc2UVdUYzhXbDFWV2dvQWNPalVxY0UrOWgwNjRHcDJObW9xSzZIVGFsRmRWZ2I3amgyTnB2S2didlQ4ZXVxclZ3RUFPYkd4eUltTk5Ya09iWFcxeWZNU0VSSFZZMmdub2p1T1JDcUZ4TW9LVmFXbDBHbTFrRWlsSnZ2SmJHMEJBQldGUlEwZXEzNktqbzJqQXlSU0tRU3BGRlZsWlJCRkVZSWdHUFl0S1RIYTM4cTI5a1BHd0RsekVmRGdnNDIvQ0tFUmZZaUlxTTNnbkhZaXVpTjE4dWtCblVhRDdOaVlCdnQwOFBLQzFNb0srUmRTVEFidXNydzhsRjYrREVkWFYvMzBtZmJ1N3RCV1Z5TXZPZG1vZjA1OG5QRTV2TDBBQUxrSloyL3hpb2lJcUMxamFDZWlPNUxmdUxFQWdQRE5tMUdXbDJld0xTOGxCUUJnWldNRDM5RmpVRk5aaVpPZmZ3WnRUWTIrVDQxYWpmRE5YMENuMGVodkdBVUFuNkhEQUFDbnY5b0tkZDMwR2dBb3pzeUFhc2NPb3pyY0F3SmgzNkVETWlJamtYTHNxTUUyVVJSeDhmanhacnRtSWlLNmMzRjZEQkZaQkZOTFBnTEFxQmVYd2NiQm9jbkg4NzNuWG1USHhPQmlXQmgrZlc0SjNQc0h3Y2JSRWNXWkdTak96TVJqMjc4REFBeDg3REhrblUvR3BWT244Tk9pWitBZUdBaE5WUld1SkNhaW9yQVFQc09Hb2UvRXYxZXI4Wjh5QlJkUEhFZGVjakorWGZvY3V2cjdRNk5XSXljdURuZU5HWU9FUFhzTTZwQmFXV0hZb2tYNGEvMTZIUHZ3UXlUdTI0Y09YdDdRYVRUSVRUaUwwdHpjRzk0c1MwUkVCSVoySXJJVU9YSEdVMHNBUU5ScWIrcDRnaUJnNVBNdm9LdC9BSklPaGlJN0pocUNSSUoyYm01UVBEcFQzOC9Lemc2VDFyMkorRDkreDhXd01LUWVQdzVCS2tVSFQwL0lIMzBVZDQwZVl6QjMzY3JXRnBQV3ZZbW83Ny9EcFlnSVhEcDlHazV1YmdpWjl6aDhoZzh6Q3UwQTBEMTRBQ2F1ZXhNeFAvK0V5NG1KS0xoNEVmYWRPcUdUanc5R0xIbnVwcTZQaUlqYUZ0N3ExRXdDQXdNSFM2WFNIUUNjQlVHWXFWUXE5NXU3SmpJUDcxNkJneUdUN0xCMWRQQ2V0R0laZkFZRW03c2tvanZldHNYUEkrOWlLa1FSYTlJU285ZWF1eDZpbXlXWHk3OFVCR0UrZ0svVmF2V1NoSVNFTW5QWFJKYUJjOXFKaUlpSWlDd2NRenNSRVJFUmtZVmphQ2NpSWlJaXNuQU03VVJFUkVSRUZvNmhuWWlJaUlqSXdqRzBFeEVSRVJGWk9JWjJJaUlpSWlJTHg5Qk9SRVJFUkdUaEdOcUppSWlJaUN5Y3pOd0YzSWdvaXFLNWE3aEorOHhkUUZNSjF6Nm5uWWlJaUlnc0NrZmFpWWlJaUlnc0hFTTdFUkVSRVpHRlkyZ25JaUlpSXJKd0RPMUVSRVJFUkJhT29mME90WDc5ZWdRSEIrUGt5WlBtTG9XSWlJaUlidEZ0RWRwUG5qeUo0T0JnckY2OXVzRStwYVdsQ0E0T3h2VHAwMXUxdHNZNGNPQUFnb09ERy95SmpJdzBkNGxFUkVSRVpNRXNlc25ITzAyWExsM2c2ZWxwMU83azVHU1dlb2lJaUlqbzlzRFEzb3J1dmZkZXZQVFNTK1l1ZzRpSWlJaHVNN2ZGOUJoTHA5UHB6RjBDRVJFUkVkM0I3dmlSOXRMU1VuejMzWGNJRFExRlRrNE9iRzF0NGVmbmg5ZGZmeDJkTzNmVzk4dlB6OGRubjMyR3NMQXdGQmNYbzJ2WHJyai8vdnN4Yjk0OHlHUi92MHpyMTYvSHpwMDc4ZC8vL2hjWEwxN0V0bTNiVUZCUWdDTkhqcUJkdTNhM1hPLzA2ZE54OGVKRkhEOStITnUzYjhldVhidFFYRnlNdm4zNzR1V1hYNGF2cnkvaTQrUHh5U2VmSUQ0K0hqS1pESGZmZlRkZWZ2bGxPRG82bWp4bVhGd2NQdjMwVThUSHgwTVFCTWpsY2p6NzdMUHc5Zlc5NVhxSmlJaUlxT1hkMFNQdGFyVWFqei8rT0RadjNneFhWMWRNbXpZTklTRWhPSGZ1SEFvTEMvWDlNak16TVd2V0xQejIyMi93OWZYRjFLbFRZV05qZzAyYk5tSGx5cFVtajMzNDhHRnMyYklGSTBlT3hMMzMzZ3RCRUpxMTl2WHIxK09QUC82QVFxR0FoNGNIbEVvbG5uNzZhWnc1Y3dZTEZpeEFkWFUxUm8wYUJabE1oajE3OW1EVnFsVW1qNk5TcWZEa2swK2l1cm9hOTl4ekQ5emMzSEQ4K0hFODhjUVRTRWxKYWRhYWlZaUlpS2hsM05FajdXRmhZVWhOVGNXRUNST3didDA2Zlh0bFphVkJ2NVVyVnlJL1B4OXZ2ZlVXeG8wYkJ3RFFhRFI0OGNVWEVSb2FpZ2NmZkJDREJ3ODIyT2ZBZ1FQWXRtMGJ2TDI5RzEzUDRjT0hrWmFXWnREV3RXdFh2UHJxcTBaOTA5TFM4T09QUDhMT3pnNGFqUWJQUGZjY1RwOCtqV2VmZlJhelo4L0draVZMZ0xwdkNLWk1tWUpqeDQ0aFB6OGZMaTR1QnNmNTVwdHZzSDc5ZXR4enp6MUEzVlNlZDk5OUZ6dDM3c1I3NzcySFRaczJOYnArSWlJaUlqS1BPM3FrdmFhbUJnQ2cxV29OMnUzczdHQm5ad2NBaUkrUFIxeGNIRWFOR3FVUDdBQWdrOGt3YTlZc0FNRFJvMGVOamoxbXpKZ21CWFlBeU0zTlJYaDR1TUZQZEhTMHliNVBQZldVdmthWlRJYUhIbm9JQU9EbzZJaUZDeGZxKzdtNHVHRElrQ0VBWUhMa2ZQTGt5ZnJBRGdBU2lRVFBQZmNjbkp5Y0VCRVJnYkt5c2laZEF4RVJFUkcxdmp0dXBQM2FhU3JEaGcxRCsvYnQ4ZWVmZjZLa3BBUno1ODVGU0VpSVFaL1kyRmdBUUVWRkJUWnUzR2h3ckpLU0VxQnUrc3oxK3ZmdjMrVGFaczZjMmVqVlkzcjM3bTN3dTV1Ykd3REF6ODhQTmpZMkJ0dnE1K1pYVkZRWUhXZkFnQUZHYlhaMmR2RDE5VVZVVkJUUzA5UFJ0Mi9mSmwwSEVSRVJFYld1MnlLMFcxdGJBd0NxcTZzYjdGTlZWUVhVQmRKNjdkdTN4OWF0VzdGaHd3YUVoNGZqOU9uVDhQYjJ4Z3N2dklEaHc0Y0RBSXFMaXdFQUVSRVJpSWlJdU9HeHI5V3BVNmRidktvYnM3ZTNOL2k5L21aWUJ3Y0hvNzcxcjQrcFZXdzZkT2h3dytOck5KcG1xWmVJaUlpSVdzNXRFZHJyQTNKNmVucURmWEp5Y2dBQXJxNnVCdTNlM3Q3NDVKTlBjT0hDQmZ6d3d3L1l2WHMzbGk1ZGlzOCsrd3dEQnc3VWg5ZWxTNWRpenB3NWphNUpJcms5WmhZMTlFRW5OemNYdUVHb3AxdW4wMmxSbkpPTHl4Y3VtcnNVb2p1ZXhzVGdDaEhSbmVTMkNPMWVYbDV3ZEhSRVltSWlVbE5UNGVQalk5UW5ORFFVQUNDWHkwMGVvMmZQbm5qMTFWZlJwMDhmdlBubW05aTdkeThHRGh5b1gvWlFxVlEyS2JUZkxzNmRPNGNSSTBZWXRHVm1adUxDaFF0d2RuWkd0MjdkekZiYm5hNUdYWVh3NzMrRWxiVk5JM29UMGEwb3UyWkZNQ0tpTzlGdEVkb2xFZ2ttVDU2TTc3Ly9Ic3VYTDhlR0RSdmc2ZW1wMzc1MzcxNzgrT09QY0hCd3dNU0pFL1h0S1NrcGNIVjFoWk9Uazc2dGZpM3ordWttSVNFaGNIRnhRVmhZR1BidDI0Y0pFeWJvKzRxaWlORFFVSU1iVkc4MzI3ZHZ4NmhSbzNEWFhYY0JkVGZuYnRpd0FUcWREdE9tVFd2MnBTb0owSWphZkJtRVFsRW51bFVVRlp1N0hLSzJRNEFhUUs2NXl5QWlhZ20zUldnSGdLZWZmaHBSVVZGSVNrckN0R25UMEt0WEx6ZzZPaUlyS3d0WHJseUJUQ2JEMnJWcjRlenNyTjhuS2lvS0gzLzhNWVlPSFlxdVhidWlxS2dJaHc0ZGdxMnRMUjUrK0dFQWdKV1ZGVmF0V29WbHk1Wmg1Y3FWMkxsekozeDlmVkZUVXdPbFVvbk16TXhtQysybWxud0VnTHZ2dmhzelpzeG9sbk5jcjIvZnZuanNzY2N3ZVBCZ2RPellFV2ZPbkVGT1RnNzY5T21EK2ZQbnQ4ZzUyN3JNQzJjdmV2WHEvNlFnRWJ6TVhRczFua3lxYzdlM2xrNkRBRm1sV3ZkTGpVN0lNSGROMURRNjZFcExOV1dSNXE2RGlLZ2wzRGFoM2NIQkFWdTJiTUdPSFRzUUdocUs5UFIwYURRYXVMaTRZTktrU1hqc3NjZU1udkFaRkJTRWdRTUhJam82R21GaFlYQnhjY0dZTVdNd2I5NDhneWsydzRjUHg1WXRXL0RsbDE4aUppWUdpWW1KY0hWMWhaK2ZIOWF1WGR0czE1Q2JtNnVmUzM2dDd0MjdOOXM1cmpkbnpoeU1HalVLTzNic3dLbFRwOUM1YzJmTW1UTUhUejc1Skd4dGJWdnN2RzJjN2xKS2pBcUF5dHlGVU9NRkJnWU9ra21GVmFJbzJqcmFTVmFyVkNyanRWNkppSWpNeEtMblJvaWlLSnE3aHJaQzREd1phdU1DQXdNSHlXU3lYYUlvMmdKNGtLR2RpTXhCTHBkL0tRakNmQUJmcTlYcUpRa0pDWHlnQ2dGMytzT1ZpSWlJaUlqdUJBenRSRVJFUkVRV2pxR2RpSWlJaU1qQ01iUVRFUkVSRVZrNGkxNDk1bmE2T1RJd01IQ3dWQ3JkQWNCWkVJU1pTcVZ5djdscklpSWlJcUk3QTBmYWlZaUlpSWdzSEVNN0VSRVJFWkdGWTJnbklpSWlJckp3RE8xRVJFUkVSQmFPb1oySWlJaUl5TUpaOU9veFJOUjJpS0lvbXJ1R2F4d3hkd0c0elZiUUlpS2lsc1dSZGlJaUlpSWlDOGZRVGtSRVJFUms0UmphaVlpSWlJZ3NIRU03RVJFUkVaR0ZZMmduSWlJaUlySndYRDJHaUN5V1JxUEIzcjE3RVJvYWlxU2tKSlNVbE1EUjBSRTllL2JFbURGak1IWHFWRmhaV1RYTHVVUlJoRnF0aHAyZFhiTWNyNm1xcXFvZ2xVb2hrL0Z0bVlpSWpIR2tuWWdzVWs1T0RtYlBubzIxYTlmaTVNbVRzTFcxUlo4K2ZlRG82SWlvcUNpc1g3OGVNMmZPUkhaMjlpMmY2K0RCZ3hnL2Zqd09IejdjTExVMzFTZWZmSUxSbzBlam9LQ1pTMjlwQUFBZ0FFbEVRVlRBTE9jbklpTEx4eUVkSXJJNHBhV2xXTEJnQVhKeWNqQmd3QUFzWDc0Y1BYcjAwRy9QeU1qQSt2WHJFUjRlanFlZmZocmZmLzg5SEIwZGIvcDhGeTVjUUg1K2ZqTlYzM1F4TVRHb3JLdzAyL21KaU1qeWNhU2RpQ3pPeHg5L2pKeWNISVNFaEdEanhvMEdnUjBBdW5mdmpvOCsrZ2lEQmcxQ1ZsWVdQdjMwVTdQVlNrUkUxQm9ZMm9uSW9wU1dsdUtQUC82QVZDckZhNis5MXVBY2I2bFVpdVhMbHdNQWR1M2FCYlZhRFFBSUN3dERjSEF3UHZqZ0E2TjlUcDgramVEZ1lMeisrdXNBZ01PSER5TTRPQmhmZlBFRkFHRFZxbFVJL24vMjdqeThxdXBRLy9pN3pzbUVDUkNRVWFLRUdHUk1TQWl6c3hSUWNKNVJhMnZ0NEwxWDlMYnF0ZDdXMWwrcjdiWGE5bXExcGJmV3NTMkNRNldPREFxSWdFQW1RZ2dFQW9SUkVvSU1DUms0NSt6MSt5TURDUWtZa0dSdk9OL1A4L1R4bkwzWFB1ZmQrNm53dXJMMlRrYUd4b3daMDNETVRUZmRwSXlNRE5YVTFPaTk5OTdUMUtsVE5YYnNXRTJZTUVGUFBQR0U5dTNiMStRN2Z2LzczeXNqSTBPTEZ5OXU5djNQUC8rOE1qSXk5TUVISDBpU25uNzZhV1ZrWkNnN08xdVNOSG55WkdWa1pPamVlKzg5MGNzSEFEaE5zVHdHZ0tka1pXVXBFQWhvOU9qUjZ0Mjc5ekhIOXUzYlYrZWRkNTdXcjErdnZMdzhqUm8xNnJpK0t5RWhRVGZmZkxQeTgvTlZVRkNnMGFOSHEyL2Z2aTMraDhJcnI3eWlsMTkrV1NOR2pGQy9mdjJVbloydHQ5OStXNnRXcmRLcnI3NnFtSmlZNHo3WDlQUjBoVUloZmZMSkp5b3JLOU5WVjEybERoMDZxRisvZnNmOVdRQ0EweHVsSFlDbmJObXlSWkkwYU5DZ1ZvMVBUazdXK3ZYclQraUcxUDc5Kyt2aGh4L1duLy84WnhVVUZPaktLNi9VNU1tVFd4ejd6anZ2NkIvLytJY1NFeE1sU1JVVkZmclAvL3hQNWVUa2FNYU1HYnJycnJ1TysvdkhqeCt2OGVQSHE2aW9TR1ZsWmZxM2YvczM5ZXpaODdnL0J3QncrbU41REFCUEtTOHZsNlJXMzFoYVA2NnRiK1M4OTk1N0d3cDcvZmYrOEljL2xPcWVQZ01BUUZ1aXRBUHdsUHBsSnBXVmxhMGFmL0RnUVVsU3g0NGQyelJYUzB0dkJnNGNLTC9mMy9EVEFRQUEyZ3FsSFlDbm5IWFdXWktrd3NMQ1ZvM2Z0R21USkRXWkJXOEw4Zkh4emJiNS9YNUZSMGNyRUFpMDZYY0RBRUJwQitBcEkwZU9sREZHSzFhcytNcGZOclJ0MnphdFhidFduVHQzMXNDQkF5Vkp4aGlwN2plTUhxbTFzL2N0YWFtWWw1ZVhxN0t5VWwyN2RtM1k1dlBWL3JGYS96U2J4bmdXT3dEZ1JGSGFBWGhLOSs3ZE5XSENCQVVDQWYzNjE3K1c0emd0amd1RlFucnl5U2NsU1RmZmZIUERFMTg2ZGVva1NkcStmWHV6WTlhdVhkdmlaOVVYL1ZBb2ROUmNMUjFiL3h0VVUxSlNHcmJWTDlNNWtlOC8ycmtDQUVCcEIrQTVEenp3Z0xwMDZhSUZDeGJvb1ljZTBxNWR1NXJzMzdwMXErNi8vMzR0VzdaTXljbkpUWjdjY3U2NTV5b3lNbExMbHk5dnNzU211TGhZTTJmT2JQSDc2cGUrYk4yNjlhaVpmdnZiM3paNUp2dnUzYnNibnU5Ky9mWFhOMndmUEhpd1ZQZTBtZnFiYWlWcHpwdzV5czNOYmZHenUzVHBJalY2Y2c0QUFFZmlrWThBUEtkYnQyNzY4NS8vclB2dnYxOExGeTdVd29VTGxaU1VwTTZkTzJ2UG5qME41VG9sSlVXLy9lMXZGUjBkM1hCc2JHeXNycnZ1T3MyYU5VdmYrYzUzTkc3Y09GbHI5Zm5ubit1aWl5N1NuRGx6bW4zZmlCRWpaSXpSYTYrOXBsMjdkcW1xcWtwUFAvMTBrekVkTzNiVURUZmMwSEJENnRLbFMxVlJVYUViYnJpaHlTOWpHamx5cFByMzc2OE5HemJvNXB0djFvZ1JJMVJXVnFhOHZEeGRjc2tsV3Jod1liUHZIemx5cE9iUG42K2YvL3pudXZEQ0M5V3BVeWZkZDk5OUovV2FBZ0JPYmN5MEEvQ2tjODg5VjIrKythWWVlT0FCcGFXbHFheXNUS3RYcjliQmd3ZDEvdm5uNjVlLy9LVmVmUEZGblhubW1jMk9mZUNCQi9TdGIzMUxIVHQyMUtlZmZxck5temZyeHovK3NhNjU1cG9XdnlzcEtVbVBQdnFvZXZUb29Ybno1aldiMlpla0o1OThVcGRmZnJsV3JseXBoUXNYcW5mdjNucmtrVWYweUNPUE5Cbm45L3YxM0hQUGFlTEVpYXFzck5USEgzK3NRQ0NnNmRPbkt5a3BxY1h2di9iYWF6VjE2bFE1anFNUFB2aEFodzRkT3VIckJnQTRQUm0zQTV3dVVsTlR4L2o5L2htUzRvMHhVN096c3o5eU94TndLckhXV3JjenRPU21tMjdTcGsyYnRIVHAwaVl6K3UzQjFDOTJCeEEyMHRQVFh6REczQzNwNWVycTZta0ZCUVVWYm1lQ056RFREZ0FBQUhnY3BSMEFBQUR3T0VvN0FBQUE0SEdVZGdBQUFNRGplT1FqQUU5bzc1c3UwOUxTUHZQNWZPY2ZhNHkxVnNZWU9ZNnpQQ1ltWnN5eHhnSUEwSmFZYVFjUWxvd3hMNm11bUxmMDRKckcyNHd4LzJqZmRBQUFORVZwQnhDV1FxSFFKOWJhM2EwWXVpY1FDRFQvalVnQUFMUWpTanVBc0ZSWldibEgwckpqcmNveHhzaGFtKzN6K1pyL3RpVUFBTm9ScFIxQVdDb3FLcXFRdEVoU1VFY3NoMm4wT21TTVdacVhsN2ZIcFpnQUFFaVVkZ0JoekFtRlFybVM5aDFqVEtYak9Dc2xoZG94RndBQXpWRGFBWVN0dXRKZVZ2Lyt5SnRTcmJVSGpERXIzTW9IQUVBOVNqdUFzTFZtelpvdkhjZFozTks2OXJwdGkzTnljbHB6c3lvQUFHMkswZzRnckZsclh6M0c3aGZhTVFvQUFFZEZhUWNRMWxhdFd2V1o0empiRzgrMjF6MDFabWRPVHM3SHJvWURBS0FPcFIxQTJEUEd2TmpvZGYzTDExMExCQURBRVNqdEFNS2V0ZmFma3FvYWJhcVc5QzhYSXdFQTBBU2xIVURZcTY2dTNtYXR6V2sweTc0bUZBcHRkRGNWQUFDSFVkb0JoTDNZMk5nRGtqNjFkU1F0UDNEZ1FGa3JEZ1VBb0YxUTJnR0V2YXlzcklEak9DdU5NUlhHbUdySGNWWVVGeGRYdTUwTEFJQjZFVzRIQUFBdk1NWmtTOXB0clkxekhPZHp0L01BQU5BWU0rMEFJQ2szTjdkWTBscHI3ZnE4dkx3TmJ1Y0JBS0F4WnRxQk1KSTRjR0NpYk5SQXQzTjRWVVYxY0ozUFo2SVNCNlJPZER1TFY0VkN6b1p0UmZuY3BBc0E3WXpTRG9TSmhLUzAva2IyYld1VTdIWVdyenJrU0hJa0dmTTl0N040bFQvQy8wVkNVdHFrN1p0eStXa0VBTFFqU2pzUUppS2kxTWNhZGZNWlg4eVpYYnNxT2pySzdVZzRoZFRVSE5LWGUvY3E1RGhkSXFMVVJ4S2xIUURhRWFVZENETm5kT2lnSDkzMzcwb2RPc1R0S0RpRjVPV3YwVzkrLzZ6Mjd0dnZkaFFBQ0V1VWRpRE0rUHcrSmZZOVI0TUhEWEE3Q2s0aEI4ckxGZUhucnd3QWNBdFBqd0VBQUFBOGp0SU9BQUFBZUJ5bEhRQUFBUEE0U2pzQUFBRGdjWlIyQUFBQXdPTW83UUFBQUlESFVkb0JBQUFBajZPMEF3QUFBQjVIYVFjQUFBQThqdElPQUFBQWVCeWxIUUFBQVBDNENMY0RBRGk2NU9UazZBNGRPdlNMaW9yYW1KV1ZGWEE3RDA2dWd3Y1BLalkyMXUwWUFJQlRBS1VkOExDSWlJaTR5TWpJM3ppT00ycjQ4T0d2VzJ0bkhqeDRjSVBqT09WRlJVVTFidWZEaWJ2bm5udFVXbHFxdDk5KzIrMG9BSUJUQU10amdGT0FNYWFucFBzbExZeU5qZjBnTGk3dTE2bXBxYmNPR3pic1BQNDlQald0WExsU29WREk3UmdBZ0ZNRU0rMkE5NW1HRjhaRVNSb3BhWVRmNzYrVXREczlQYjNJY1p3M3E2cXEzbHEvZm4yWnUxRUJBRUJib0xRRDNtY2x5VnJiZUp1UkZDc3AxaGlUNlBmN3Z4RWJHL3RzZW5yNmU5YmFWNjIxbVJFUkVYdXpzcktxNm84L1ZhMWV2VnF2dlBLS1ZxMWFwUU1IRHFoTGx5NjY0SUlMOU5PZi9yVEp1Q1ZMbG1qR2pCa3FLQ2pRd1lNSDFhMWJONDBiTjA3Zi9lNTMxYk5uejRaeCsvYnQwL2p4NHpWMDZGQk5uejVkenovL3ZPYk5tNmY5Ky9jck9UbFo5OTkvdjBhT0hOa3N4NjVkdS9UeXl5OXJ5WklsS2kwdFZWeGNuQVlQSHF5Zi9leG42dDY5dTFRM2V6NXo1a3l0WDc5ZXBhV2w2dHk1c3k2KytHTGRkOTk5aW91TGt5VGRldXV0MnJCaGd5UnArL2J0eXNqSWtDVGRlKys5dXV1dXU5cjBXZ0lBVGwyVWR1QVVZa3p0cEh2akF0L29kWlF4NW5wSjF4cGp0amlPOCtudzRjT1hCWVBCVlY5KytlVXFkeEovUFcrODhZYWVmUEpKK1h3K2pSbzFTajE2OU5EMjdkczFkKzdjSnFYOVQzLzZrMTU0NFFWMTZOQkJZOGVPVmFkT25iUnUzVHE5L2ZiYldyQmdnVjU0NFFVbEppWTIrZXhRS0tScDA2WnB6NTQ5R2oxNnREWnQycVMxYTlkcTJyUnBtamx6cHZyMjdkc3dkdlhxMVpvMmJackt5OHMxYU5BZ2pSbzFTbnYyN0ZGV1ZwWjI3OTZ0N3QyN3E2eXNUUGZjYzQ5NjllcWxFU05HS0RZMlZpdFhydFJiYjcybG5UdDM2cm5ubnBNa1RabzBTZW5wNlpvMWE1Ymk0dUkwZWZKa1NkS2dRWVBhN2JvQ0FFNDlsUGFUekJnVFphMmRuSjZlbnRpSzRjQlhpYlhXOXEwdjYvVWF2Mitod1B1TU1mMnN0WW5XMnFrUkVSRmZkdS9lZlZ0MXdLNnRESjQ2Lzg0WEZCVG9ONy81alRwMzdxdy8vdkdQR2pCZ1FNTytyVnUzTnJ4ZXRteVpYbmpoQlNVa0pPZ3ZmL21MZXZUbzBiRHZsVmRlMGJQUFBxdkhIbnRNTDcvOGNwUFBYN3QyclM2Ly9ISk5uejVkRVJFUnN0YnEwVWNmMVljZmZxaTMzbnBMUC9yUmp5UkpWVlZWZXZEQkIxVmVYcTVmL09JWG1qSmxTc05uN051M1R6NWY3UzBGa1pHUitzbFBmcUpycnJsR2ZyOWZraFFJQkhUVFRUZHAyYkpsMnI1OXV4SVNFaHBtMDJmTm1xWDQrSGc5L1BERGJYWU5BUUNuajFQbUwzQ3Y4L2w4b2JwbENHY1lZNmE1blFlbmh5T1d4QndYVTl2c282eTFjY2FZTTQyeG5VNXF1RGIyNnF1dnluRWMzWC8vL1UwS3V5U2RjODQ1RGEvLzhZOS9TSkllZU9DQkpvVmRrcjc1elc5cTl1elpXcjE2dFRadTNLaHp6ejIzWVY5RVJJUWVldWdoUlVUVS9qRm9qTkZ0dDkybUR6LzhVSVdGaFEzajNudnZQWldWbFduS2xDbE5DcnNreGNmSE43enUzTG16cnIvKytpYjdJeU1qTlc3Y09NMmNPVk9iTm0xU1FrTEMxN3dxQUlCd1JXay9TWUxCNE5hb3FLajVrbExjem9MVFNvU2tjeVYxYWJ5eHBUSi94T3g3cGFRU1NYdXN0UytIUXFFM0tnTyt3Y1pvVFB2RS92b3lNek5sak5Ha1NaT09PUzR2TDA4K24wL2p4bzFydHMvbjh5a2pJME5idG14UllXRmhrOUtla0pEUXBIUkxVcDgrZlNSSjVlWGxEZHV5c3JJa1NWZGNjY1ZYWmc0R2c4ckp5VkZPVG82MmJ0MnFiZHUyYWZQbXpaS2s2dXJxcnp3ZUFJQ2pvYlNmSlBuNStTWEp5Y2tQUmtWRm5lRjJGcHcrWW1KaXVsaHJuNUUwUVY5UjFxMjFqcVJQSGNkNTNSaXozSEdjL1lGQW9Ob1lzNmVnb09CUTRzQzB3ZTEvQmljbUZBcHA3OTY5NnRhdG02S2pvNDg1cnFLaVF0MjdkMitZTVQ5U3QyN2RKRWtWRlJWTnR0ZmZHTnBZVEV5TUpNbHhuSVp0WldXMUQrU3BML1JIVTF4Y3JBY2VlRURGeGNYcTFLbVRrcE9UMWE5ZlAwVkdSaW9uSitkci9kUUVBQUJLKzBsVVZGUjBRTklCdDNQZzlERmt5SkJEVVZGUlZZMjNHV05rYXh2Z0lXTk11YlYyaDdWMmx1TTRyK2JsNVcxM0wrM0o0L2Y3RlJrWnFYMzc5aWtVQ2pXc0VXOXBYSFIwdFBidTNYdlVjZldsdTNQbnppZVVwZjQvR3NyS3lwb3N5em5TWTQ4OXBpMWJ0dWpYdi82MUpreVkwUEFmVTg4Ly83eHljbkpPNkxzQkFLakhMMlVCUEN3VUNwbTZ0ZWt5eHNnWUU1UlVhSXg1MDFyN2FDZ1VtcEtUa3pNeU56ZjNWNmRMWWE4M2NPQkFCWU5CTFYrKy9KampCZzhlZk5SeGp1TW9PenRia3BTYW1uckNPU1Rwczg4K08rcVlxcW9xclY2OVdzbkp5Wm80Y1dLVHBVcjFqM2RzQ2I5Y0NRRFFXcFIyNEJSZ3JTMXpIT2N2Z1VEZ2FtdnRwR0F3ZUZkdWJ1NVRxMWF0V2lFcDRIYSt0bEIvVStlVFR6NnBYYnQyTmRsWFVGRFE4UHFXVzI2UkpEMzExRlBhdlh0M2szRi8vZXRmVlZ4Y3JFc3Z2VlM5ZS9jK29SejFUNFA1KzkvL3Jzek16Q2I3ZHU3Y3FYMzc5c252OTh2djk2dWtwS1RKZXZqRml4ZHI4ZUxGTFg1dWZIeTh5c3JLZFBEZ3dSUEtCUUFJTHl5UEFUd3NHQXhXQklQQi93NEdnK3NMQ2dvT3VaMm5QVjExMVZWYXZueTVQdnJvSTkxd3d3MGFNMmFNT25YcXBFMmJOcW00dUZpTEZpMlNKRTJZTUtIaGVlalhYWGVkeG8wYnA1aVlHSzFidDA0Yk4yNVVZbUtpZnZLVG41eHdqblBPT1VmLzlWLy9wVi8vK3RmNndROStvSXlNREoxOTl0bmF0V3VYTWpNejllcXJyMnJBZ0FHNjVKSkw5UEhISDJ2cTFLa2FOMjZjU2twS2xKbVpxWXN2dnJnaGEyT2pSbzNTM0xsemRmZmRkMnZvMEtFYU5teVlycnJxcXE5MXpRQUFweTlLTytCaFJVVkZOWkx5M2M3aEJtT01Ibi84Y1kwWU1VTC8vT2MvOWZubm44dm44K25zczgvV1BmZmMwMlRzZi8vM2Z5c3RMVTF2dmZXV2xpNWRxbUF3cUQ1OSt1aTczLzJ1dnZuTmI3WjQwK254dVBIR0c1V1ltS2hYWG5sRmVYbDVXcjE2dFhyMDZLRmJicm1sNFFiVm4vM3NaK3JTcFlzV0xWcWs5OTU3VDRNR0RkS2YvdlFuTFZ1MnJNWFMvc0FERDZpcXFrcloyZG5hdFd1WFJvd1k4YlV5QWdCT2I2WVZZd0NjQmhJSHBsMGlZMmQwNnRpeDE1Ly84SHVOR1VWSlJPdDl2aUpUOXozd1krM2VzMmVmcks0clhwZTcwTzFNd09rb1BUMzlCV1BNM1pKZXJxNnVubFpRVUZEUmlzTVFCbGpURGdBQUFIZ2NwUjBBQUFEd09FbzdBQUFBNEhHVWRnQUFBTURqS08wQUFBQ0F4MUhhQVFBQUFJK2p0QU1BQUFBZVIya0hBQUFBUEk3U0RnQUFBSGdjcFIwQUFBRHdPRW83QUFBQTRIRVJiZ2NBMEw0Y3g5R09uVjlvNDZiTmJrZkJLV1RIemk4VUNvWGNqZ0VBWVl2U0RvU1pxcW9xL2U3WlA2cERoeGkzbytBVVVsVlZyUVBsQjl5T0FRQmhpOUlPaEltUWNjcjgxbGZ0T0ZaZjdOcmxkaHljb294VklHaWNNcmR6QUVDNG9iUURZV0xiMnJ5MVp3OFllcFBmaVVod080c1hSVVhZaEpnSTN4UXJHMUVUdExNUEJjMTJ0ek41a25XKzJMWWhiNjNiTVFBZzNGRGFnZkFSMmxhWW55a3AwKzBnWHBTZW5uNnhNZVluMWlvbXdtOGVYMStRczhqdFRBQUExT1BwTVFBQUFJREhVZG9CQUFBQWo2TzBBd0FBQUI1SGFRY0FBQUE4anRJT0FBQUFlQnlsSFFBQUFQQTRTanNBQUFEZ2NaUjJBQUFBd09NbzdRQUFBSURIVWRvQkFBQUFqNk8wQXdBQUFCNFg0WFlBQUdodktTa3BTWDYvLzZJak5nK3cxbmFRRkNucDhyUzB0SDZOZC9wOHZzK3lzN09MMmpjcEFBQzFLTzBBd283ZjcvY2JZLzdRZUpzeHhtK3RqYTU5YWU2WEZHcThQeEFJakd6M29BQUExR0Y1RElDd2s1dWJ1MEhTSm1OTW5LUTRTWEYxcyt3K1NhYnVkWnlrT0dOTW5MVzJlUFhxMWV2Y3pnMEFDRitVZGdEaDZvWGpHUHRxRytZQUFPQXJVZG9CaENWanpJZVN5aHU5Yi9LL2V0YmFmWkxtdVpVVEFBQlIyZ0dFSzJQTWJtdHRWbjFCdDlZMjdLdC9YYmN2T3hnTWZ1RldUZ0FBUkdrSEVLNnlzcklxckxVcnJMWE8wY2JVN1Z1ZW41Ly9aZnVtQXdDZ0tVbzdnSEFWTXNhc2tMVC9HR01xcmJVckpBWGFNUmNBQU0xUTJnR0VyVUFnc0VMUzd2cjMxdG9teTJRazdhOHI5Z0FBdUlyU0RpQnM1ZWZuYjVPMHZQR05wL1dNTWJMV0xzbkp5ZG5wU2pnQUFCcWh0QU1JZHpPT3RzUG44NzNZdmxFQUFHZ1pwUjFBV012SnlabGpyZDNYZUxhOWJwYTlMRHM3ZTQ2cjRRQUFxRU5wQnhEdUhHUE15L1Z2R2owQzhtOXVoZ0lBb0RGS080Q3dGd3dHWDVjVXJIOXZyYTBKaFVMdnVKc0tBSURES08wQXdsNWtaT1JHU2V2cVo5bU5NV3VzdFp2Y3pnVUFRRDFLTzRDd3QzLy8vbkxIY1Q2M2RTUjlYbEZSc2JzVmh3SUEwQzRvN1FEQ1hsRlJVWTJrNVpJcWpUSFYxdHJQaTR1THE5M09CUUJBdlFpM0F3Q0FGMWhybHhsamRsdHJPemlPczl6dFBBQUFOTVpNT3dCSVdyVnExVHBKaFpJS1Y2MWFWZVIySGdBQUdtT21IUUJxaGF5MXJ4dGovSkljdDhNQUFOQVlwUjBJSXdrSlE3cEduT0hyNFhZT3I5cGJVWk1YQ0FSczRua3BBOTNPNGxVQlgyRDNqblhyOXJpZEF3RENEYVVkQ0JNSjV3M3JFK2t6LzJ0bGg3cWR4YXVNTDBwUkVWRnV4L0MwS0VVWEpadzM3Sjd0NjFmdGNEc0xBSVFUU2pzUUppSjhwcjgxOWdJajA4dnRMRGgxV2FsWGhFLzlKVkhhQWFBZFVkcUJNQk1aR2Ezeno3OVZQWG9rdWgwRnA1RFMwbUl0Vy9hbXFtc091aDBGQU1JU3BSMElNMzUvcE00OU4wTkpTZWx1UjhFcFpOT21IR1Ztdmt0cEJ3Q1g4TWhIQUFBQXdPTW83UUFBQUlESFVkb0JBQUFBajZPMEF3QUFBQjVIYVFjQUFBQThqdElPQUFBQWVCeWxIUUFBQVBBNFNqc0FBQURnY1pSMkFHMm0vTUJ1L2ZuWm16VHJiejl5T3dvQUFLYzBTanVBRS9MWFA5MmhweCsvV05YVjVVY2RVMzZnUk9VSFNyVnI1MXFGUXNGMnpkZFc1cjcvdEo1Ky9HSnRXTGZZN1NnQWdEQVM0WFlBQUtldnN4S0c2c2JibmxaY1hEZjUvZnh4QXdEQWllSnZVUUJ0S2pGcHBOc1JBQUE0NWJFOEJnQWFjUnpIN1FodDVuUStOd0E0M1RIVERxRE5WSlR2MGZSbnJ0ZFpDVU4xMjdlZmI5aiswdlJ2YVU5WnNlNS9lSzd5VjMyZ25KVnZhLysrTHhUWHNic3lSdCtrNFNPdmIvNVpGWHUwZE5HTDJyaGhtYW9xOTZ0VDUxNGFranBKbzhiZDFtVHBUV1hsUHVWbHY2c05oWXUxZis4WENnU3IxYU5uc3NaZWNLZVMrbzl0R0ZkVnVWL1AvKzVxOWU0eldGT3VmVlJ6M3Z1TmRteGJyYlFSMStxeWlkTys5cm0zSmtmVzhqZTBZTjV6U2syL1VoT25QTlRzTStaKzhMVHlzdC9WOWJmOFQ4TXhyYjBPOWRkNDJvUHY2NU81ejJuRHVrWHFITjliMy9yK2kxLzczQUFBN1krWmRnQ3UrV3poQzFxNjZDWDE2Sm1zc3hPSGEvKytuZnBrempOYWsvZFJrM0g3OXU3UWF5OThUM2s1NzZsN2ozT1ZtbjZsSWlLanRHVFJYL1hCN01lYmZ1YUNGN1QwMDVjVUhSMm5RU2tUMUgvQWhTclp0VjV2ejNwRU83Zm5OOHRncmRYc054K1ZaSldhZnFYaTQ4ODZPZWZXaWh5RFV5Yks1NC9RK25XZk5ydFJOeFFLYW4zQklzWEduYW5FcEZISGZSM3FMZnBrdW5adXo5ZVExRW5xYzNiS1NUazNBRUQ3WTZZZGdHdTJiRnFwYjkvemltSmp1MGlTVm1XL3Eza2ZQSzNzRlc5cFNPcmxEZVBlZitjSkhhellveXV2KzdrR0RybE1xaXUxNzh6NmlRb0xGaWdsYlVyRDJ2bUVjNFpwMUxqYkZOL2xjUGxlbmZ1QjVyejNwSEt6WnV1c2hLRk5NcFR1V3EvQktSTjErVlUvUHFubjFwb2NIYzdvcktUa3NTb3FYS3l0eGRucWQrNm9ockhGRzVlcnV2cUFSbzI3VFQ2Ly83aXZRNzFkTzlicHp1KzlvTWpJbUpONmZnQ0E5c1ZNT3dEWFhIalo5eHNLdXlRTkhYYUZvcVBqVkZwUzFMRCtldWVPQW4yeFk0MlNCMXpRVUZRbHllK1BVTWJvbXlSSkc5Y3ZhZGcrT0dWQ2s2SXNTY25ublM5SjJyTzd1RmtHeHpvYWUrRzNUL3E1dFRaSFN0cGtTVkpod1NkTnhoYmt6NWZxcm9sTzREclVHekhtWmdvN0FKd0dtR2tINEpwZVp3MXE4dDd2ajFESHpqMVVWcnBKaHc1VktpWW1UbDlzWHlOSk9sUlRwY1VML3RKa2ZIWFZBVW5TM3IwN20ydy9zTDlFV3pabnFuUlhrZmJ1M2FIOWRmc0RnZXBtR1RwMjdLN084YjFPK3JtMU5rZS9wTkdLamUycW9zSWxDazBPeXUrUDBLRkRWZHEwWWFuNm5KMmlybWVlSTBrbmRCMGtxWGVmSVcxeWJnQ0E5a1ZwQitDYXFLZ3ptbTA3UEN0c3Bib2JSaVZwYTNHV3RoWm50Zmc1b1dCTncrdlBGdjVWeTVmOFRWWldaNTdaVi9GZCs2aGY4aGp0WGJGTnR1NHpHNHVON1hxU3pxYXAxdWJ3K2YwYW5EcEpLNWZOMEpiTm1VcEtIcU1OaFlzVkNGUTN6TExyQks1RHZiaU9aN2JKK1FFQTJoZWxIWUNuUlViWEZ2dUx4OStqa1dPbkhuUHM1bzByOVBsbnIrcnN2bW02OHZySEdwYmVoRUpCWmE5NG84VmpqTy9rcnhJODNoeERoMTJobGN0bXFMQmdvWktTeDJoZC9zZUtqT3lnQVlNdWJSaHpQTmVoS1hNU3pnZ0E0RGJXdEFQd3RPNDlraVJKMjdibWZlWFlyWnRyWjZDSGo3eXh5VnI1M2FVYjJ6RGgxODl4WnJlKzZ0MW5zSW9LRjZ1aXZFeGJpak0xWVBDbGlvbysvSk9JNDdrT0FJRFRENlVkZ0tmMVRjeFFiTnlaMnJSaHFRcFd6MnV5ejFxcmRXc08zOERwOTBkS1I1VGpRS0JhaStiL3NSMFRuMWlPb2FsWHFLYW1RZ3ZtUFM4bkZHeXlORWJIZVIwQUFLY2Zsc2NBK0ZyKzllYlA1UE0xL2FNa01pcEcxOXo0eTVQeStmNklTRTJhOHBEZWVmT24rbUQyNDhyTmVrZmRleVFwRkFwbys5WTg3ZHU3bytGcEt2MEhYYXdWeS82aHBZdGZWbW5KQm5YbzBGbGJObWVwZDUvQkp5VkxZOHNXdjZKVjJmOXF0bjM4NWY5NVFqa0dEcmxNQytZOXA4S0NUeFRmSlVFSjU2U2U4SFVBQUp4K0tPMEF2cGF0eGRuTnRrVkh4NTNVNzBqcVAxYTMzdmtIZmY3WmE5cTVMVjhsdTlZcnJtTjM5ZXlaM09UNTZqMTc5ZGUxTi85S1N4ZTlwT0pObVlxT2p0WGdsSW02NE9LN216MVM4ZXNxTGRuUTR2WkRoeXBQS0VkMFRKeVNCMXlnZFdzK2JqYkxYcSsxMXdFQWNQcmhEaVVnVENRT1RMdEV4czdvRU5PeDErMjMvMHBKU2VsdVI4SVJYbi8xUHUzWXRsby91TzhOeFhYczVuYWNKalp0eXRITW1ZK3B2T0xMZmJLNnJuaGQ3a0szTXdHbm8vVDA5QmVNTVhkTGVybTZ1bnBhUVVGQmhkdVo0QTJzYVFjQUQvaXliS3UyYjEybGZzbGpQRmZZQVFEdW83UURnTXVzdGZwMHdmOUpra2FQdTgzdE9BQUFEMkpOT3dDNFpOY1hoZnI4czlkVWZxQlVKVjhVS25YNFZlcHpkb3Jic1FBQUhrUnBCd0NYT0tHZ3RoWm5Lekl5UnFQUHYwUGpMcnJMN1VnQUFJK2l0QU9BUzg1S0dLTDdIdnJBN1JnQWdGTUFhOW9CQUFBQWo2TzBBd0FBQUI1SGFRY0FBQUE4ampYdFFKZ0poWUlxTHM1VFZWVzUyMUZ3Q2lrcDJheGc4SkRiTVFBZ2JGSGFnVEFUQ0ZScjRjS1haUXcvYUVQcldlc29GQXE2SFFNQXdoYWxIUWdUVGlpMDFlZjNGVmlwT2hpa2ZMWEVHUGxrSlNzNWJtZnhzSjFPS0xUVjdSQUFFRzRvN1VDWTJMcGg5ZVorL1FaOXgwWkVkM0U3aXhkRlJkZ0JIV0o4L3lGSGtWV0huUDg5RkRTRmJtZnlJdXR6OW0vZHNMclk3UndBRUc0bzdVRDRzSnMzcjkwaWFZdmJRYndvUFQyOXN6R212L1habU5nWTM2NzFPVG01Ym1jQ0FLQWVpMW9CQUFBQWo2TzBBd0FBQUI1SGFRY0FBQUE4anRJT0FBQUFlQnlsSFFBQUFQQTRTanNBQUFEZ2NaUjJBQUFBd09NbzdRQUFBSURIVWRvQkFBQUFqNk8wQXdBQUFCNUhhUWNBQUFBOGp0SU9BQUFBZUJ5bEhRQUFBUEE0U2pzQUFBRGdjWlIyQUFBQXdPTW83UUFBQUlESFVkb0JBQUFBajZPMEF3QUFBQjVIYVFjQUFBQThqdElPQUFBQWVCeWxIUUFBQVBDNENMY0RBRUI3UzA5UHY4Z1lzNmlsZmNZWVNWbzRmUGp3STNlTno4N08vcVE5OGdFQWNDUm0yZ0dFblpxYW1zOGR4OW5VMnZIVzJ1THE2dXJQMmpZVkFBQkhSMmtIRUhZS0Nnb09TWHJ0cThaWmErdi9PYXZ1R0FBQVhFRnBCeENXSE1kNVUxS1Z0YmFobkRmV2FGdFZNQmljM2Q3NUFBQm9qTklPSUN4WmEzZElXbFczaHIxRmRmdFdSVVpHRnJkbk5nQUFqa1JwQnhDV1ZxOWVmVURTNS9Ydkc4KzJIekh6L3JuUDU5dmR6dkVBQUdpQzBnNGdYSVVjeDhtVWRPQVlZeW9keDhuTXlzb0t0R011QUFDYW9iUURDRnVPNHl5VlZGci92b1gxN1FkQ29kQXlWOElCQU5BSXBSMUEyTXJMeTl0c3JWM1RlRjI3TWFiaGY5YmFndFdyVjdmNjBaQUFBTFFWU2p1QXNPWTR6aXVOM3plZWJiZlcvdFd0WEFBQU5FWnBCeERXQW9IQVBHdnRuaU8zVzJ1L3JLcXFldGVkVkFBQU5FVnBCeERXQ2dvS0tpUzlXYjlFcHRlakVzd0FBQ0FBU1VSQlZINXBqS1QzQ3dzTHk5M09Cd0NBS08wQUlEbU84emRKalo4UUU3RFd6blF4RWdBQVRWRGFBWVE5bjg5WGFLMHRhblJEYXBHa05lNm1BZ0RnTUVvN2dMQlhYbDUrUU5JeVcwZlM1NDdqOEF1VkFBQ2VRV2tIRVBhS2lvcHFKQlZJQ2hwalFvN2pGT1RsNVIxME94Y0FBUFVvN1FBZ0tSZ01MalRHN0pLMFg5SWl0L01BQU5BWXBSMEFKSzFldlRyYldydkpXcnM5TnpjM3krMDhBQUEwRnVGMkFBRGVsWERlc0Q0UnhxYTRuYU85VkFkdHZ1TTRNWWtEVWllNm5hVzlPTWJ1M3JwdWRkNFJUODhCQUhnTXBSMUFpL29rcHlaRStQU3FaTWE2bmFXOVZBV3NKQ01aM2U1Mmx2Ymlremx3em9DMGU3Y1c1cjdoZGhZQXdORlIyZ0cwS05MNHVrbTJ0ekVtcG12WEx1b1FFK04ySkp4a3UwcEtGUXFGWW54V1o3bWRCUUJ3YkpSMkFNY1VHUm1wZi92dWR6UjI5RWkzbytBays4NDkwMVM2bXlkYkFzQ3BnTklPNEppTU1UbzdvWThHRHhyZ2RoU2NaSkdSL0JVQUFLY0tuaDREQUFBQWVCeWxIUUFBQVBBNFNqc0FBQURnY1pSMkFBQUF3T01vN1FBQUFJREhVZG9CQUFBQWo2TzBBd0FBQUI1SGFRY0FBQUE4anRJT0FBQUFlQnlsSFFBQUFQQTRTanNBQUFEZ2NaUjJBR0h2K3V1dlYwWkdob0xCWUt2R0wxbXlSQmRkZEpIKzcvLytyODJ6QVFBZ1Nqc0FyM2ppaVNlVWtaR2hqSXdNclZ1MzdpdkhIemh3UU9lZmY3NHlNakwwMDUvK3RNMXlIVHg0c05tMndzSkNIVHg0VUhsNWVXMzJ2YWVpbEpTVXBQVDA5TzV1NXdDQTAxR0Uyd0VBNEVnelo4N1V6My8rODJPTytlYy8vNm5xNnVvMnpYSFBQZmVvdExSVWI3LzlkcFB0ZDl4eGh4SVRFNVdXbHRhbTMrOXgvb3lNakxpYW1wcHVmcjkvdk0vbnUwdlNVR1BNalpMbXVCME9BRTQzbEhZQW50SzdkMjk5OU5GSHV2LysreFVmSDkvaW1GQW9wRm16WnFsbno1NHFLU2xwc3l3clY2NVVRa0pDcysxUlVWRzY3TExMMnV4N3ZTdzlQZjBzYSsxSVk4d1lhKzJveU1qSU5HTk0xN3JkbFM3SEE0RFRGc3RqQUhoS2VucTZEaDA2cEhmZWVlZW9ZeFlzV0tCZHUzWnArUERoN1pvdGpQbFRVMU12VDB0TGU4MFk4NGt4NWtWanpFT1NMbXRVMkdXdFZTZ1VjamNwQUp5bUtPMEFQT1dLSzY1UWRIUzAzbmpqamFNV3dCa3paaWdtSmtZVEpreG90cSt5c2xJWkdSbTY0NDQ3bXUwTEJvUEt5TWpRTmRkY2M4d010OTU2cXpJeU1pUkoyN2R2YjFoci85SkxMMG1TNXN5Wm80eU1ERDMvL1BNTng4eWZQMThaR1JsNjl0bG5WVlpXcGtjZmZWVGp4NC9YMkxGamRjY2RkMmpCZ2dVTll3c0xDNVdSa2FGcnI3MjJ4ZS8vNktPUGxKR1JvV2VlZWVhWU9kdEtjbkp5ZEhwNmV2Y2hRNGFjbjU2ZS9teDZldnF1aUlpSUQzMCszeDNXMmdHU3VscHIvZFphMWY5UGtvd3g4dnY5cm1RR2dOTWR5Mk1BZUVySGpoMTErZVdYYS9iczJmcjAwMDkxNmFXWE50bS9idDA2NWVibTZycnJybE5zYkd5YlpKZzBhWkxTMDlNMWE5WXN4Y1hGYWZMa3laS2tRWU1HZmVXeCsvYnQwNTEzM3FrT0hUcG8zTGh4S2kwdFZXWm1waDU4OEVIOTRoZS8wSlFwVXpSZ3dBQU5HREJBaFlXRldyZHVuUVlPSE5qa016NzY2Q05KMHRWWFg5MG01M2NVL3BTVWxEU2Z6M2VSMys5UGtUUXlLaXBxZ0RFbXNuRXhiOHdZSTlYTnNOZjkwMit0VFUxTFM2dHB6K0RBNmNSYTI3diszeTJnTVVvN0FNK1pPbldxWnMrZXJaa3paellyN1RObXpKQWszWExMTGRxL2YzK2JmUDlkZDkwbFNabzFhNWJpNCtQMThNTVB0L3JZMmJObjY4NDc3OVMwYWRQazg5WCtNSFBCZ2dWNjhNRUg5ZFJUVDJuOCtQR0tpWW5SMVZkZnJhZWVla3J6NXMxclV0cjM3OSt2WmN1V0tTVWxSZjM2OVd1RHN6dUN0ZW9RWlVhbnA2ZFBNY1lNdE5iMnNOWkdtYnJXY0dSWi80b3lFV1dNK2JFeDVsQWJwd1pPWjUzY0RnQnZvclFEOEp6Ky9mc3JJeU5ESzFldTFLWk5tNVNVbENSSit2TExMelZuemh5TkdERkMvZnYzVjJabXB0dFJtMGxNVE5TOTk5N2JVTmdsNmRKTEw5WDU1NSt2SlV1V2FNV0tGYnJvb290MCtlV1g2L2UvLzczbXo1K3ZhZE9tTll5ZFAzKytnc0ZnKzg2eVcyc2tFMjJ0alpMVVlsay9saU9LZkpTMWxxV1h3SWs3SktsYTB1YUNnb0lxdDhQQU95anRBRHhwNnRTcHlzckswc3laTS9YSUk0OUlrdDU4ODAwRkFnSGRldXV0YnNjN3F1SERoN2U0cm52bzBLRmFzbVNKdG16WklrbUtqNC9YeFJkZnJJOC8vbGhyMTY1dFdIcno0WWNmS2lZbVJoTW5UbXlmd01hb0txRFAxK2JuUER0czJMRCtQcDl2dkRGbWFOMFRZb1pLNnRDNHdEZCszWGg1akRGR3hwZ2F4M0YrSVdsbCs0UUhUbHVIcXF1ckN5VnhaemNhVU5vQmVOSkZGMTJrM3IxNzYvMzMzOWUwYWRNVUV4T2p0OTU2UzcxNjlkSkZGMTNrZHJ5ak90cGpLanQwNkNCSkNnUUNEZHV1dnZwcWZmenh4NW83ZDY0R0RScWtrcElTNWVUa2FQTGt5WXFMaTJ1M3pIWHNxbFdyMWt0YW41aVlHTk9wVTZkdWZyLy9YR3Z0TlpKdTh2bDhDVHFpdExjd0crLzRmTDY4N096c2hlMmNIUUJPZS93SUU0QW4rZjErM1h6enphcXFxdEw3NzcrdlR6NzVSR1ZsWmJybGxsdU8rWVNTK21VcExmM2lwYXFxdHY5SmMrTlMzbGo5OCtTN2RtMTRRcUxHamgycmJ0MjZhZjc4K1ZMZFUya2tmZVhUYmRwYWNYRnhkVjVlM3ZhY25KeEZ1Ym01UDhyTnplM3JPTTVFYSswTVNUdU1NZVdTbkxyWjlZYmpyTFdXUno0Q1FOdWd0QVB3ckd1dnZWWXhNVEY2OTkxMzllNjc3eW9tSnVhb2owbXNGeE1UbzhqSVNKV1VsQ2dZRERiWnQzYnQydVBPY0x3bHRLWHZDSVZDV3J4NHNWUzNUS2FlMysvWGxDbFR0SFBuVHVYbjUrdkREejlVbno1OUdoNDM2U0ZPYm03dXZKeWNuTnQ4UGwrYTR6aFRKZjNLV2p0UDBoNUpWclhMWlF5UGZBU0F0a0ZwQitCWm5UcDEwdVRKazdWMjdWb3RXN1pNVjF4eGhUcDErdW9IS3d3YU5FaVZsWlY2ODgwM0c3WlZWRlRvdWVlZU82N3ZqNCtQVjFsWm1RNGVQTmpxWXpJek0vV3ZmLzJyeWJaWFhubEYyN2R2VjJwcXFwS1RrNXZzcTcvaDlPOS8vN3ZXcjErdnE2KysrcXVlME9LcXJLeXNzdHpjM1BkemNuSWVDNFZDZDFocngxdHJmMml0WFdtdGRkek9Cd0NuSzlhMEEvQzBxVk9uNnUyMzM1YTFWcmZjY2t1cmpybjk5dHVWbDVlbnA1NTZTb3NXTFZLM2J0MlVtWm1wNGNPSGE4MmFOYTMrN2xHalJtbnUzTG02Kys2N05YVG9VQTBiTmt4WFhYWFZNWTlKVDAvWEUwODhvWC8rODUvcTE2K2Zpb3FLdEdiTkduWHExRW1QUHZwb3MvR0ppWWxLU1VuUjNMbHpaWXpSbFZkZTJlcDhMZ3ZsNWVXVlNpcVZ0RXJTTTBPR0RFbjIrLzBIM0E0R0FLY2padG9CZUZwU1VwSkdqUnJWOEpqSDF2akdONzZoeHg1N1RQMzY5Vk4yZHJaV3JGaWhLVk9tdEZpYWorV0JCeDdRaFJkZXFKMDdkMnIrL1BtS2pJejh5bU5TVTFQMTNIUFBLUlFLNmNNUFA5U09IVHMwYWRJa3ZmYmFhdzJQcmp4Uy9Xejc2TkdqMWF0WHIrUEs2Q1ZyMXF3cHFpdnlBQUFBYUErSi9kUFNFZ2NPV3p0ZzJDZzdaOTRuRnNjMmI5NDhPM3o0Y1B2TU04OGM5N0hUcDArM3c0Y1B0M1BtekdtVGJFZHp3ZmdyYkw5QmFUWnhRTnI5YnYvL0RRQndiTXkwQTRDTFFxR1Ezbm5uSGNYSHgrdVNTeTV4T3c0QXdLTW83UURnb2xtelpxbTB0RlMzMzM2N29xS2kzSTREQVBBb2JrUUZBQmY4eDMvOGh5SWlJclJreVJLZGQ5NTV1dTIyMjl5T0JBRHdNRW83QUxpZ3NMQlFnVUJBRXlaTTBJTVBQcWlZbUJpM0l3RUFQSXpTRGdBbndUZSs4UTFsWldXMWVuejliMEVGQUtBMVdOTU9BQUFBZUJ5bEhRQUFBUEE0U2pzQUFBRGdjWlIyQUFBQXdPTW83UUFBQUlESDhmUVlBTWRrcmRVWEpTWGF1R216MjFGd2tnV0RRYmNqQUFCYWlkSU80SmlDd1lDbS8rVWx2ZmFQbVc1SHdVbTI1OHU5YmtjQUFMUVNwUjFBaTZ6UDJlK1RyOEphcWFTMDFPMDRiYzVhSzFQL1dwSXg1aXVPT0QxWXFkSlloL1lPQUI0WEhuOHJBVGdSdm9TQktVTWlIUCs1YmdkcEQ1RStlM2FIYU44MU1vcW9xbmJlQ2pobW05dVoya1BRRjl4WGJRTlpaWVdGNVc1bkFRQWNIYVVkQUNTbHA2ZGZiSXg1M1ZvYkkrbmFuSnljUlc1bkFnQ2dIaytQQVFBQUFEeU8wZzRBQUFCNEhLVWRBQUFBOERoS093QUFBT0J4bEhZQUFBREE0eWp0QUFBQWdNZFIyZ0VBQUFDUG83UURBQUFBSGtkcEJ3QUFBRHlPMGc0QUFBQjRIS1VkQUFBQThEaEtPd0FBQU9CeGxIWUFBQURBNHlMY0RnQUE3UzA5UGYwc2ErM0l4dHVNTVVPdHRkR1NJbzB4RjZTbHBjVTMzbSt0elZ5MWF0V09kZzhMQUFDbEhVQTRNc1owTnNhODA4TDIrcGVQKzN4TmZ4QVpEQVpUSkZIYUFRQ3VZSGtNZ0xDVG5aMjkxbkdjNWEwZGI2M055c3ZMeTIvYlZBQUFIQjJsSFVCWXN0YStYUGRQV1d0YjJ0OTQrNHgyamdjQVFCT1VkZ0JoS1JRS3piUFc3djJxY2RiYXZkYmFqOXNuRlFBQUxhTzBBd2hMMGRIUlpjYVluRWJyMkpzeHhzZ1lreE1NQnI5bzEzQUFBQnlCMGc0Z0xHVmxaWlZiYTVkSUNxbHVPVXk5K3RmV1dzZGF1eVEvUDcvTXZhUUFBRkRhQVlRdlIxS21wSDFIRzJDTU9WZzNKdFMrMFFBQWFJclNEaUJzQlFLQjVaSWFadEdQdkNuVldsdGVVMU96d3ExOEFBRFVvN1FEQ0Z2NStma2xqdU1zYTJsZGU5MjJwUVVGQmJ2Y3lBWUFRR09VZGdCaHpWcjc2dEgyR1dOZWFOODBBQUMwN09pUFRRQ0E4T0JMVDAvZkp1bXNJN2J2eXNuSjZWTzM5aDBBQUZjeDB3NGczRG1TWHFsZklsUDNtRWRKbWtWaEJ3QjRCYVVkUU5nTEJvTnZXV3RyNnQ5YmEydENvZEJzZDFNQkFIQVlwUjFBMkFzRUFzV1NWamVhYmMrWHRON3RYQUFBMUtPMEF3aDdQcCt2WE5KS2U5aktMNy84Y28vYnVRQUFxRWRwQnhEMkNnb0tEam1PczFMU1FXTk1qZU00SzdkdjMxN2xkaTRBQU9wRnVCMEFBTHpBV3J0VTBtNXJiYXpQNS92YzdUd0FBQUFBbWpQRGh3OS9MeTB0YlRFL2hRUUFlQTNQYVFmQ1NFTENrSzRSWi9oNnVKM0RxODZJOWwxcnBLaUROYzRzdDdONFZjQVgyTDFqM1RyVyt3TkFPNk8wQTJFaTRieGhmU0o5NW4rdDdGQzNzM2hZL1F3N3oyYy9DaU1WQlJ6ZHMzMzlxaDF1WndHQWNNS2FkaUJNUlBoTWYydnNCVWFtbDl0WmNPcXlVcThJbi9wTG9yUURRRHVpdEFOaEpqSXlXdWVmZjZ0NjlFaDBPd3BPSWFXbHhWcTI3RTFWMXh4ME93b0FoQ1ZLT3hCbS9QNUluWHR1aHBLUzB0Mk9nbFBJcGswNXlzeDhsOUlPQUM3aENRa0FBQUNBeDFIYUFRQUFBSStqdEFNQUFBQWVSMmtIQUFBQVBJN1NEZ0FBQUhnY3BSMEFBQUR3T0VvN0FBQUE0SEdVZGdBQUFNRGpLTzBBMmt6NWdkMzY4N00zYWRiZmZ1UjJGQUFBVG1tVWRnQW41SzkvdWtOUFAzNnhxcXZManpxbS9FQ0p5ZytVYXRmT3RRcUZndTJhcjYzTWZmOXBQZjM0eGRxd2JySGJVUUFBWVNUQzdRQUFUbDluSlF6VmpiYzlyYmk0YnZMNytlTUdBSUFUeGQraUFOcFVZdEpJdHlNQUFIREtZM2tNQURUaU9JN2JFZHJNNlh4dUFIQzZZNllkUUp1cEtOK2o2YzljcjdNU2h1cTJiei9mc1AybDZkL1NuckppM2Yvd1hPV3Yra0E1SzkvVy9uMWZLSzVqZDJXTXZrbkRSMTdmL0xNcTltanBvaGUxY2NNeVZWWHVWNmZPdlRRa2RaSkdqYnV0eWRLYnlzcDl5c3QrVnhzS0Yydi8zaThVQ0ZhclI4OWtqYjNnVGlYMUg5c3dycXB5djU3LzNkWHEzV2V3cGx6N3FPYTg5eHZ0MkxaYWFTT3UxV1VUcDMzdGMyOU5qcXpsYjJqQnZPZVVtbjZsSms1NXFObG56UDNnYWVWbHY2dnJiL21maG1OYWV4M3FyL0cwQjkvWEozT2YwNFoxaTlRNXZyZSs5ZjBYdi9hNUFRRGFIelB0QUZ6ejJjSVh0SFRSUytyUk0xbG5KdzdYL24wNzljbWNaN1FtNzZNbTQvYnQzYUhYWHZpZThuTGVVL2NlNXlvMS9VcEZSRVpweWFLLzZvUFpqemY5ekFVdmFPbW5MeWs2T2s2RFVpYW8vNEFMVmJKcnZkNmU5WWgyYnM5dmxzRmFxOWx2UGlySktqWDlTc1hIbjNWeXpxMFZPUWFuVEpUUEg2SDE2ejV0ZHFOdUtCVFUrb0pGaW8wN1U0bEpvNDc3T3RSYjlNbDA3ZHllcnlHcGs5VG43SlNUY200QWdQYkhURHNBMTJ6WnRGTGZ2dWNWeGNaMmtTU3R5bjVYOHo1NFd0a3IzdEtRMU1zYnhyMy96aE02V0xGSFYxNzNjdzBjY3BsVVYycmZtZlVURlJZc1VFcmFsSWExOHdubkROT29jYmNwdnN2aDhyMDY5d1BOZWU5SjVXYk4xbGtKUTV0a0tOMjFYb05USnVyeXEzNThVcyt0TlRrNm5ORlpTY2xqVlZTNFdGdUxzOVh2M0ZFTlk0czNMbGQxOVFHTkduZWJmSDcvY1YrSGVydDJyTk9kMzN0QmtaRXhKL1g4QUFEdGk1bDJBSzY1OExMdk54UjJTUm82N0FwRlI4ZXB0S1NvWWYzMXpoMEYrbUxIR2lVUHVLQ2hxRXFTM3graGpORTNTWkkycmwvU3NIMXd5b1FtUlZtU2tzODdYNUswWjNkeHN3eU9kVFQyd20rZjlITnJiWTZVdE1tU3BNS0NUNXFNTGNpZkw5VmRFNTNBZGFnM1lzek5GSFlBT0EwdzB3N0FOYjNPR3RUa3ZkOGZvWTZkZTZpc2RKTU9IYXBVVEV5Y3Z0aStScEowcUtaS2l4ZjhwY240NnFvRGtxUzllM2MyMlg1Z2Y0bTJiTTVVNmE0aTdkMjdRL3ZyOWdjQzFjMHlkT3pZWFozamU1MzBjMnR0am41Sm94VWIyMVZGaFVzVW1oeVUzeCtoUTRlcXRHbkRVdlU1TzBWZHp6eEhrazdvT2toUzd6NUQydVRjQUFEdGk5SU93RFZSVVdjMDIzWjRWdGhLZFRlTVN0TFc0aXh0TGM1cThYTkN3WnFHMTU4dC9LdVdML21ickt6T1BMT3Y0cnYyVWIva01kcTdZcHRzM1djMkZodmI5U1NkVFZPdHplSHorelU0ZFpKV0xwdWhMWnN6bFpROFJoc0tGeXNRcUc2WVpkY0pYSWQ2Y1IzUGJKUHpBd0MwTDBvN0FFK0xqSzR0OWhlUHYwY2p4MDQ5NXRqTkcxZm84ODllMWRsOTAzVGw5WTgxTEwwSmhZTEtYdkZHaThjWTM4bGZKWGk4T1lZT3UwSXJsODFRWWNGQ0pTV1AwYnI4anhVWjJVRURCbDNhTU9aNHJrTlQ1aVNjRVFEQWJheHBCK0JwM1hza1NaSzJiYzM3eXJGYk45Zk9RQThmZVdPVHRmSzdTemUyWWNLdm4rUE1ibjNWdTg5Z0ZSVXVWa1Y1bWJZVVoyckE0RXNWRlgzNEp4SEhjeDBBQUtjZlNqc0FUK3VibUtIWXVETzFhY05TRmF5ZTEyU2Z0VmJyMWh5K2dkUHZqNVNPS01lQlFMVVd6ZjlqT3lZK3NSeERVNjlRVFUyRkZzeDdYazRvMkdScGpJN3pPZ0FBVGo4c2p3SHd0ZnpyelovSjUydjZSMGxrVkl5dXVmR1hKK1h6L1JHUm1qVGxJYjN6NWsvMXdlekhsWnYxanJyM1NGSW9GTkQyclhuYXQzZEh3OU5VK2crNldDdVcvVU5MRjcrczBwSU42dENoczdac3psTHZQb05QU3BiR2xpMStSYXV5LzlWcysvakwvL09FY2d3Y2Nwa1d6SHRPaFFXZktMNUxnaExPU1QzaDZ3QUFPUDFRMmdGOExWdUxzNXR0aTQ2T082bmZrZFIvckc2OTh3LzYvTFBYdEhOYnZrcDJyVmRjeCs3cTJUTzV5ZlBWZS9icXIydHYvcFdXTG5wSnhac3lGUjBkcThFcEUzWEJ4WGMzZTZUaTExVmFzcUhGN1ljT1ZaNVFqdWlZT0NVUHVFRHIxbnpjYkphOVhtdXZBd0RnOU1NZFNrQ1lTQnlZZG9tTW5kRWhwbU92MjIvL2xaS1MwdDJPaENPOC91cDkyckZ0dFg1dzN4dUs2OWpON1RoTmJOcVVvNWt6SDFONXhaZjdaSFZkOGJyY2hXNW5Bb0J3d3BwMkFQQ0FMOHUyYXZ2V1ZlcVhQTVp6aFIwQTRENUtPd0M0ekZxclR4ZjhueVJwOUxqYjNJNERBUEFnMXJRRGdFdDJmVkdveno5N1RlVUhTbFh5UmFGU2gxK2xQbWVudUIwTEFPQkJsSFlBY0lrVENtcHJjYllpSTJNMCt2dzdOTzZpdTl5T0JBRHdLRW83QUxqa3JJUWh1dStoRDl5T0FRQTRCYkNtSFFBQUFQQTRTanNBQUFEZ2NaUjJBQUFBd09OWTB3NkVtVkFvcU9MaVBGVlZsYnNkQmFlUWtwTE5DZ1lQdVIwREFNSVdwUjBJTTRGQXRSWXVmRm5HOElNMnRKNjFqa0tob05zeEFDQnNVZHFCTU9HRVFsdDlmbCtCbGFxRFFjcFhDNHpmMkFoWktTUVRsR1RkRHVSUk81MVFhS3ZiSVFBZzNCaTNBd0JvTjZaZnYwSG4ySWpvTG00SDhhTG9TRHUwUTVUNXNURW1zckxHK1dWTndPUzduY21Mck0vWnY2VXdyNWovcUFHQTlzVk1PeEErN09iTmE3ZEkydUoyRUM5S1QwL3ZiSXc1MDFvYmMwYTBiMXRoUVU2dTI1a0FBS2pIb2xZQUFBREE0eWp0QUFBQWdNZFIyZ0VBQUFDUG83UURBQUFBSGtkcEJ3QUFBRHlPMGc0QUFBQjRIS1VkQUFBQThEaEtPd0FBQU9CeGxIWUFBQURBNHlqdEFBQUFnTWRSMmdFQUFBQ1BvN1FEQUFBQUhrZHBCd0FBQUR6T3VCMEFBTnBiZW5yNjFaSmVPV0p6aEtRejZ2NWNQQ2dwZU1UKzcrYms1THpWampFQkFHZ1E0WFlBQUdodm9WRG9ZNy9mYjQweFhZNHlKSzd4RzJ2dHZwcWFtam50a3c0QWdPWllIZ01nN09UbDVSMjAxbjdsckxtMXR2N2x1d1VGQlJWdEhnd0FnS09ndEFNSVM4Rmc4TStxSythTnlubUR4dHRDb2RDUlMya0FBR2hYbEhZQVlTa3lNbktMcEhYR0hQM1ducnA5NjN3KzM4YjJ6QVlBd0pFbzdRRENVbmw1K1FGcjdaTDY5NDFuMW85NHZjVHY5NWUyZjBJQUFBNmp0QU1JUzBWRlJUWFcydVhXMnNxampiSFcxbGhybDJkbFpSMTFEQUFBN1lIU0RpQnMrWHkrNWNhWTNmWHZqMXpmYm93NVlJeFo0VlkrQUFEcVVkb0JoQzFqekZwcjdmcWo3YmZXYnZUNWZBWHRtd29BZ09ZbzdRRENWbFpXVnNCeG5MZGF1aG5WR0NOcjdjeXNyS3lBSytFQUFHaUUwZzRnckZsci8ybXRiZllNZG10dFJVMU56VXgzVWdFQTBCU2xIVUJZeTh2TEs1WDBVZVBaOXJwWjlvVnIxNjc5d3RWd0FBRFVvYlFEQ0h2QllQQkZhNjJqdzRYZE1jYjgzZTFjQUFEVW83UURDSHZXMm14Sld4ck50bTg1ZE9oUXBydXBBQUE0ak5JT0lPenQyN2Z2Z0tUbDllK05NU3RpWW1KMkgvc29BQURhRDZVZFFOamJ2bjE3bGVNNHVaS0Nra0toVUNnM0t5dHJ2OXU1QUFDb0YrRjJBQUR3QXAvUGwyV3QzV09NaVRIR1pMbWRCd0NBeHBocEJ3QkpPVGs1aXlSdHR0YnVyS2lvK05UdFBBQUFOTmI4TjRvQU9HMzE3VHVvdDRtTTdPdDJEcTg2SThaTXRkWjJxS3JSaTI1bjhhcWdyM3JiOXZYcmQ3aWRBd0RDRGFVZENCTm5KUTArSnlveTZrOHlHdXgyRnEreTFrYW85a2JVb050WnZNdHVQblFvOE8yZG13cTJ1cDBFQU1JSmE5cUJNQkVWRlpVa1k0Y2JtVjRSZnNud24rd3Q0S0ljamJWU01DUlptZmlvcUtna1NaUjJBR2hIbEhZZ3pNUkVTVk12bC9yMWNUc0pUaVdiZDBodnpKUEtxOXhPQWdEaGlkSU9oQm0vWDBvOVQwb2J3S3d5V3E5anJOVTdDeVZSMmdIQUZUdzlCZ0FBQVBBNFNqc0FBQURnY1pSMkFBQUF3T01vN1FBQUFJREhVZG9CQUFBQWo2TzBBd0FBQUI1SGFRY0FBQUE4anRJT0FBQUFlQnlsSFFBQUFQQTRTanNBQUFEZ2NaUjJBQUFBd09NbzdRQk9DYTkvSUgzellhT2N0VzRuT1RIWkJkSWQveVhOL0xEMXgvem9mNlRyN3pNNldHbmJNaG9BNEJRUTRYWUFBT0Z0UjRuVnV3dWt2UFZHWlhzbHlhaGpyRlgvdnRLL1Q3WHFGR2NrU2V1THBZTlYwdWJ0VXZvZ3QxTWZ2ODNiclNxcmZTcmM3RWd5YnNjQkFKeGlLTzBBWExNeVgzcjZSYU5BMENpK2s5VjVpVkpWalZYSkhtbkZhcU52WGkxMWlxc2RPKzEycS9YRjB2QWg5cFFzdlZkZEt2WHBhVFV3eWUwa0FJQlRFYVVkZ0NzT0hiTDZ3OStNQWtIcGV6YzZtblNCNVBQVmx2RlF5R3A1bnRVWkhkUlEwTHQwTmhvOVRLZGtZWmVrcUVpak1hZHdmZ0NBdXlqdEFGeFJ2Tk9vb3RJbzhTeXJLeTVxV21UOWZxTng2YTVGQXdEQWN5anRBRndSRlZtN3pPVmdWZTNNdXQ5LzdCbm82YTlielYzcTA4Ly8zZEd3Z1lmSFdtczE1ek5wN2hLakhhWFNHVEhTbURUcCttOVkvZUF4bnhMUHN2cmRqdzkvenYyL2tyYnRNdnJIVTQ3K3RjRG80MlhTZ1lOR3llZFkzWDJEbE5oSFdsOXM5ZmYzakRZVVMzNi9OSEtvZFBlTlVteUhwcG1DUWF0NXk0d1dyWkMyN1pLQ0lhbFhOK21DRE9ucVM2MmlvdzduL0N4TCt0MHJSamRNY0hUN1ZVM1BOWCtEMVJ0empJcTIxTDRmME0vcTdodVlrUWNBSEVacEIrQ0tzM3ZWcnZIZVVXTDB4eG5TM1RkYW5SRnovRVYxK2t5amVVdU5ZanRZalU2VnJKV1c1a2lidHgzN3MvN3lwbEZCa1RUNFhLdk5PNlExUlVhUFBTODk4RzJyeDZjYm5YdTJOQ3BWV3JWT1dyalM2R0NWMVNQZlAzeDhJR2oxeEhTanZQVkdYVHZYZnJjeFV2NEdhY2I3UmxuNTB2K2IxclM0dDJSeHB0WC92bWJrTTFMYUlLbmpHZEs2elVhUFBpdEYrSS83Y2dBQVRsT1VkZ0N1OFB1TmZuaW4xUk4vbGhhc01Nb3VrSzZmYURWcG5CVDFGVVczWG1hKzFieWxQdlhwYWZYNGZWYWRPOVlldDYvYzZ2ODlmK3pQMkZFaS9mN0hWakhSUnNGZ2JZNVZoVWEvL0ZQdFRhUGZ2THAyM043OTByLy8wbXBsZnUzckxwMXJ0OC84c0xhd2owNjErdUczcktJaWE3OHZFTFQ2N1V1MU45SytNVWU2NDZxalo5aDd3T3BQcnh0RitLVmYzaWVkbDZpR3ovampES05GSzVsdEJ3RFU0am50QUZ5VGRMYlI3MzlzTlhHY280cEs2YVczZmZxM1h4Z3RXdG02NCtjdXFTMjFkMXgxdUxCTFVueEhvenV2T2ZhenpXKzVvcmF3UzFKRWhOSEU4MnUzbnhFajNYTDU0V083ZEpiU0JrcVMwWll2YXJjSGcxWWZMWmFpbzZUdjMzUzRzRXRTWklUUmQyNlEvRDZyK1V1UG5YL1JTcW42a05Hazh3OFg5dnJQK1A1TlZwRVJQSjhkQUZDTDBnN0FWWjNpak82NTFlZ1BQN0c2YkxTai9SWFNNNjhaVFgvOXE0OWR2OFhJNTdQS0dOeDhYMUxDc1k4OWNuKzNMclVGdVY5Qzg1bitycDFyOTFYWDFHN2ZWbUpVV1YyN0RyNUw1K2F6NFQyNlNqM1ByRjByWDdiMzZNVzdjSFB0UDBlbU5CL1RJY2JvckI3SFBnY0FRUGlndEFQd2hGN2RqZTY5M2VqSkgwbnhuYXptTGpYNkxQdm9oVGNVc2pwUUlYV09xNTBwUDlKWHJRZnZFTjN5K0E0eHpjZEcxbjIrNDlUbUthK28zWDVtL05FL3YzNFpUVlgxMGNjY3FLajkzRzVkV2w0R3c1cDJBUCsvdlhzTGthcU80d0QrUFh0eE5iU0l5akp0c3hUdFFtS2hJUmxsR1FSRmhtOFJHQVE5SmRSVFVLL2xZL2dZWFY2Q1NLR0lpdlJGdWtnWGlpeXhzazJ6TmJQTXpFdHVaanJqdXFlSDQycWxyaVhLN094OFBpOW5tUFBubk44TURQT2RNLy96LzhFZ29SMFlWcVowSnc4Y21VLyswZHFUajJ0dkw5TGVWdWJQZ3ljT3ZIMS9uS1VDazR6dXFzTDducjZUajluN2U3VWRlODdKeDNRY3VhdG8zLzRUNysvYmQvbzFBakN5Q08zQXNETVlkRThXeUFkTnVDaXAxYXNsR3YrdHAvZnMzY1I1K2FWSlowZVozcTFKMzc3ano3MXpUNWtkdTR1TXYrREUwMmNHVGJxNDJxN2ZkUHkrN1R1VFhYdlBhTmtBTkRHaEhXaUlyNzVOWGw2Ui9OYjN6OUQ3eC80eWI3NWJQYjVteXRESG1IdER0WDN4OVNLMStySG5mL29sV2JieWpKZDhWTmVvSXZQbkpBZHFSWjU3cGNpaC9tT3Y0V0N0ekF1dlZtdTIzek52Nk9NTU5wQjY4OTFreTdaang5aC9JSGxtZVhSUEJlQW9TejRDRGRIZm43eTJxc2hycTZvcnpoZWVuL3g1b09xVVdqOVVaUExFTXZmY1ZnNFpYTys5dmN4SGE2dDF6UmMvVldibTFkV1VrdldiaXR3eHA4eks5ODllN2wyMG9NeW1INUpQdmlqeThKUEpqR25WVmY4TjN4ZlowMWRrN3ZWbDdycGw2UHF2blpyTW0xMW05Wm9pank5TnJwdVdqTzVLdnY2dWVrKzZKNVRadWwxd0IwQm9CeHBrMmhYSi9YZVhXYmVoNmliNjg4NWtURmNWMW0rYVdlYk9lcUNIU2dBQUFqTkpSRUZVbTAvZG1HaDBWNUVsanliTFZnemswNitLZlBCWk5XWG13WVVEdVhGR3N2TDlJcU02ejA3OVkwWlg1MzdydlRJZmZKNTh1RFpwYjB1NkwwM3V1NnZNL0RsbGl1TFVnWHZ4L1dVbVhaSzgvWEhWeU9tOGNjbXRzNnBqUExGVVlBZWc0aHNCV3NUa3EyYk9TMUV1SHp1bXVHVEo0bVRtOUpIOThlL2RXdWF4cDl0eTQ0d3lqei9VNkdxYTM3cU5aWjU4UHRuemUvYW16TUl0RzlhdGJuUk5BSzNFbkhaZ1JGcXp2dnBSTW4zeUtZY0N3TEFudEFOTmE5dU9wS2YzK05WYnZ0eVl2UEZPMGpXcXpMelp1b29DMFB6TWFRZWExcSs3azZlZWJjdkU4V1dtZHBmcDdDeXlkWHZ5N1pZaUhlM0pJNHVHWG5JUkFKcUYwQTQwclNzdks3UHdqbVJ0VC9MWjEyMnAxY3VjZjI1eTY2eUJMTGc5dVdLU3dBN0F5Q0MwQTAzcnZIRkZGaTFJRmkxSWtyOVBneEhXQVJoWnpHa0hBSUJoVG1nSEFJQmhUbWdIQUlCaFRtZ0hBSUJoVG1nSEFJQmh6dW94MEdJT0gwNTZOaWUxdXFaRC9IZTlQeVdIK2h0ZEJVRHJFdHFoeFJ5c0p5K3RUTnI5ejhiL2NIZ2dxZFVhWFFWQTZ4TGFvVVgwMTJ2Yk9rWjFiUzZMTWdlRUwwN2Y5djU2ZlZ1aml3Qm9OVHFRUU90bzY1NTY3VlZ0SFozakcxMEl6ZXR3TWJEcngyKys3RWt5ME9oYUFBQUFBQUFBQUFBQUFBQUFBQUFBQUFBQUFBQUFBQUFBQUFBQUFBQUFBQUFBQUFBQUFBQUFBQUFBQUFBQUFBQUFBQUFBQUFBQUFBQUFBQUFBQUFBQUFBQUFBQUFBQUFBQUFBQUFBQUFBQUFBQUFBQUFBQUFBQUFBQUFBQUFBQUFBQUFBQUFBQUFnSWI2Qzhja0JXSHR1cGx5QUFBQUFFbEZUa1N1UW1DQyIsCgkiVGhlbWUiIDogIiIsCgkiVHlwZSIgOiAiZmxvdyIsCgkiVXNlcklkIiA6ICI3NTc3OTE4NzkiLAoJIlZlcnNpb24iIDogIjYwIgp9Cg=="/>
    </extobj>
  </extobjs>
</s:customData>
</file>

<file path=customXml/itemProps1.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6223</Words>
  <Application>WPS 演示</Application>
  <PresentationFormat>宽屏</PresentationFormat>
  <Paragraphs>308</Paragraphs>
  <Slides>14</Slides>
  <Notes>11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14</vt:i4>
      </vt:variant>
    </vt:vector>
  </HeadingPairs>
  <TitlesOfParts>
    <vt:vector size="27" baseType="lpstr">
      <vt:lpstr>Arial</vt:lpstr>
      <vt:lpstr>宋体</vt:lpstr>
      <vt:lpstr>Wingdings</vt:lpstr>
      <vt:lpstr>Trebuchet MS</vt:lpstr>
      <vt:lpstr>Arial</vt:lpstr>
      <vt:lpstr>Times New Roman</vt:lpstr>
      <vt:lpstr>Noto Sans Mono CJK HK</vt:lpstr>
      <vt:lpstr>Segoe Print</vt:lpstr>
      <vt:lpstr>微软雅黑</vt:lpstr>
      <vt:lpstr>Calibri</vt:lpstr>
      <vt:lpstr>Arial Unicode MS</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182----0230</cp:lastModifiedBy>
  <cp:revision>474</cp:revision>
  <dcterms:created xsi:type="dcterms:W3CDTF">2023-09-17T03:47:00Z</dcterms:created>
  <dcterms:modified xsi:type="dcterms:W3CDTF">2025-09-19T10:13:16Z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2023-09-06T16:00:00Z</vt:filetime>
  </property>
  <property fmtid="{D5CDD505-2E9C-101B-9397-08002B2CF9AE}" pid="3" name="Creator">
    <vt:lpwstr>Microsoft? PowerPoint? 2016</vt:lpwstr>
  </property>
  <property fmtid="{D5CDD505-2E9C-101B-9397-08002B2CF9AE}" pid="4" name="LastSaved">
    <vt:filetime>2023-09-27T16:00:00Z</vt:filetime>
  </property>
  <property fmtid="{D5CDD505-2E9C-101B-9397-08002B2CF9AE}" pid="5" name="ICV">
    <vt:lpwstr>67510F68E3064DBD936EECFD77DBFFE6_13</vt:lpwstr>
  </property>
  <property fmtid="{D5CDD505-2E9C-101B-9397-08002B2CF9AE}" pid="6" name="KSOProductBuildVer">
    <vt:lpwstr>2052-12.1.0.21915</vt:lpwstr>
  </property>
</Properties>
</file>